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1"/>
    <p:restoredTop sz="96203"/>
  </p:normalViewPr>
  <p:slideViewPr>
    <p:cSldViewPr snapToGrid="0">
      <p:cViewPr varScale="1">
        <p:scale>
          <a:sx n="124" d="100"/>
          <a:sy n="124" d="100"/>
        </p:scale>
        <p:origin x="2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650161-7AE1-C83B-E088-77FD3E81D13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F5C708A-E2E0-3089-C7D2-89593AD45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DD00E7-3426-3224-C05C-E6B1DCAFF007}"/>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A6BC5B41-A43C-D24F-86AE-033118AB95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F900C0-8FC5-2B6C-FBBB-236508167833}"/>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130712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2D8E8B-09D9-C20F-63EF-E614E1BC32D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C15FFB-5CD7-A8E8-C164-1A76157D75C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A7ABCC-080A-52BF-3334-53F2D1985C85}"/>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49583684-25FB-1052-6724-ED7E160124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2AFC54-3EF5-3DE6-4C3D-91306BFB128E}"/>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103445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81214C9-9327-60C3-1748-79CFAED014F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1A2B91C-2216-4373-0DB8-F8391229286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490D37-9FCB-055B-415C-5C61CEC2EE35}"/>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8A827ADE-C418-66E5-D5DC-F027D53544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B12F44-86F9-1B07-465C-649F71E78A83}"/>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281955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03762-D7D9-5201-0D03-0666ED484B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E48116-AD0B-F2DE-0B98-93AFDC21278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849354-D466-275A-706B-25DB8BD22401}"/>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7C347DE3-6264-0ABB-3AC4-CF59B9AE47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367C13-E711-010F-83DB-2D896EA99068}"/>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131175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77EB2C-F5F4-C169-53FF-5D9F6586A91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F67521-5C5C-7365-1D0A-E52B537495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796CF9B-493B-29BB-EBDA-7B9D181A1F16}"/>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797ECA9C-A1FE-B8A8-2B44-2F047A1611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0D436E-A2FB-953B-B54D-71D37DAF67A0}"/>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141923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A09724-17DA-F445-5FD2-669F84CDF6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E4E615-BDBF-05C0-BFB3-E4DB4B92E5E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50CBABF-4302-2EBC-F7E1-19AE9EC68E6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BBAE8A8-F43A-78B3-522B-74C6A5A0F270}"/>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6" name="フッター プレースホルダー 5">
            <a:extLst>
              <a:ext uri="{FF2B5EF4-FFF2-40B4-BE49-F238E27FC236}">
                <a16:creationId xmlns:a16="http://schemas.microsoft.com/office/drawing/2014/main" id="{4B177D28-B09F-E5BA-3F3C-E6468408AD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EDE2C93-1413-A28A-87B8-843263029916}"/>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319275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9848B7-29ED-FA95-F0D2-79BBC394431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ABD6E1-D14A-42FA-DC9C-15FF2A3F5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C42CF8-8D2E-7C55-19BD-D325E42AB7C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EB18EB9-5B2B-66C6-5DAD-431899DF3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A72DEFF-BC4D-5526-0721-B12872C1480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2F00530-F188-1F36-BF03-F2876D7A0116}"/>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8" name="フッター プレースホルダー 7">
            <a:extLst>
              <a:ext uri="{FF2B5EF4-FFF2-40B4-BE49-F238E27FC236}">
                <a16:creationId xmlns:a16="http://schemas.microsoft.com/office/drawing/2014/main" id="{FF2CD995-C256-E251-F577-E2DF3BD3077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1CF806-36A4-9D84-3611-83B74BC13ECD}"/>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303891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731952-E737-9618-6360-12CA71024E1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282A27-F505-4003-DD4E-C77AB318EE24}"/>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4" name="フッター プレースホルダー 3">
            <a:extLst>
              <a:ext uri="{FF2B5EF4-FFF2-40B4-BE49-F238E27FC236}">
                <a16:creationId xmlns:a16="http://schemas.microsoft.com/office/drawing/2014/main" id="{28DFAE49-3396-AF75-8145-028F159514C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ECA2148-9A8F-345D-2BAC-C33B22C44DA2}"/>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36013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7B0D20-B26C-61A4-8191-7AB275B56844}"/>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3" name="フッター プレースホルダー 2">
            <a:extLst>
              <a:ext uri="{FF2B5EF4-FFF2-40B4-BE49-F238E27FC236}">
                <a16:creationId xmlns:a16="http://schemas.microsoft.com/office/drawing/2014/main" id="{C0195F55-0D05-9D9B-680E-71DDF0E258E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9F25ADB-D5BE-9A25-2642-8B96C18B39D8}"/>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321139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8053C-F7FB-C919-E900-87B17EB8FE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E125708-3147-1737-F4B5-2E82B9872A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F53044D-E5CF-0EF5-14B9-E9ED92751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5C8AF1-7BE4-2FF3-3E99-5DAB0FD67EC1}"/>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6" name="フッター プレースホルダー 5">
            <a:extLst>
              <a:ext uri="{FF2B5EF4-FFF2-40B4-BE49-F238E27FC236}">
                <a16:creationId xmlns:a16="http://schemas.microsoft.com/office/drawing/2014/main" id="{F54B0DDA-CF5A-66D8-E565-D03C638BE6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626F56-80F3-FE84-0932-73921E1D883F}"/>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29882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AEA36-CFA9-4809-24DE-13BF5832066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29BA887-A01D-72E4-91E9-C388B2FF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817D93-1388-10AF-02F7-61E1D65B2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04E683-082C-A4BF-FFE0-7F849ED76B9C}"/>
              </a:ext>
            </a:extLst>
          </p:cNvPr>
          <p:cNvSpPr>
            <a:spLocks noGrp="1"/>
          </p:cNvSpPr>
          <p:nvPr>
            <p:ph type="dt" sz="half" idx="10"/>
          </p:nvPr>
        </p:nvSpPr>
        <p:spPr/>
        <p:txBody>
          <a:bodyPr/>
          <a:lstStyle/>
          <a:p>
            <a:fld id="{55B78201-363C-174A-A820-9519B1886DD3}" type="datetimeFigureOut">
              <a:rPr kumimoji="1" lang="ja-JP" altLang="en-US" smtClean="0"/>
              <a:t>2024/1/31</a:t>
            </a:fld>
            <a:endParaRPr kumimoji="1" lang="ja-JP" altLang="en-US"/>
          </a:p>
        </p:txBody>
      </p:sp>
      <p:sp>
        <p:nvSpPr>
          <p:cNvPr id="6" name="フッター プレースホルダー 5">
            <a:extLst>
              <a:ext uri="{FF2B5EF4-FFF2-40B4-BE49-F238E27FC236}">
                <a16:creationId xmlns:a16="http://schemas.microsoft.com/office/drawing/2014/main" id="{133D09B3-D619-D585-C6CC-D7C6BDC43D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486AB0-2575-504D-72B9-7D17360B7E3A}"/>
              </a:ext>
            </a:extLst>
          </p:cNvPr>
          <p:cNvSpPr>
            <a:spLocks noGrp="1"/>
          </p:cNvSpPr>
          <p:nvPr>
            <p:ph type="sldNum" sz="quarter" idx="12"/>
          </p:nvPr>
        </p:nvSpPr>
        <p:spPr/>
        <p:txBody>
          <a:body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396905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20D0714-A024-B0F2-A4C6-56D763B5C6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875109-93E0-3D00-B650-A83360CB5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82E5B2-FD71-AE89-D7B4-055965FB6D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78201-363C-174A-A820-9519B1886DD3}"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9FAE3643-ADC5-F6EF-8A25-FFA0D91DC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FAB73D-59ED-D731-4822-08683B4E0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22DA7-A243-8443-B6A3-25563D3C12A9}" type="slidenum">
              <a:rPr kumimoji="1" lang="ja-JP" altLang="en-US" smtClean="0"/>
              <a:t>‹#›</a:t>
            </a:fld>
            <a:endParaRPr kumimoji="1" lang="ja-JP" altLang="en-US"/>
          </a:p>
        </p:txBody>
      </p:sp>
    </p:spTree>
    <p:extLst>
      <p:ext uri="{BB962C8B-B14F-4D97-AF65-F5344CB8AC3E}">
        <p14:creationId xmlns:p14="http://schemas.microsoft.com/office/powerpoint/2010/main" val="425659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円/楕円 52">
            <a:extLst>
              <a:ext uri="{FF2B5EF4-FFF2-40B4-BE49-F238E27FC236}">
                <a16:creationId xmlns:a16="http://schemas.microsoft.com/office/drawing/2014/main" id="{1E60DCF6-19AF-2945-18E1-8AE04D1FF447}"/>
              </a:ext>
            </a:extLst>
          </p:cNvPr>
          <p:cNvSpPr>
            <a:spLocks noChangeAspect="1"/>
          </p:cNvSpPr>
          <p:nvPr/>
        </p:nvSpPr>
        <p:spPr>
          <a:xfrm>
            <a:off x="7946879" y="1507220"/>
            <a:ext cx="390304" cy="3903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a:extLst>
              <a:ext uri="{FF2B5EF4-FFF2-40B4-BE49-F238E27FC236}">
                <a16:creationId xmlns:a16="http://schemas.microsoft.com/office/drawing/2014/main" id="{B99324C9-8F3B-422F-74BD-B4C939679836}"/>
              </a:ext>
            </a:extLst>
          </p:cNvPr>
          <p:cNvSpPr/>
          <p:nvPr/>
        </p:nvSpPr>
        <p:spPr>
          <a:xfrm flipV="1">
            <a:off x="3011673" y="3449551"/>
            <a:ext cx="6291942" cy="957948"/>
          </a:xfrm>
          <a:custGeom>
            <a:avLst/>
            <a:gdLst>
              <a:gd name="connsiteX0" fmla="*/ 0 w 6291942"/>
              <a:gd name="connsiteY0" fmla="*/ 957948 h 957948"/>
              <a:gd name="connsiteX1" fmla="*/ 3048000 w 6291942"/>
              <a:gd name="connsiteY1" fmla="*/ 5 h 957948"/>
              <a:gd name="connsiteX2" fmla="*/ 6291942 w 6291942"/>
              <a:gd name="connsiteY2" fmla="*/ 947062 h 957948"/>
            </a:gdLst>
            <a:ahLst/>
            <a:cxnLst>
              <a:cxn ang="0">
                <a:pos x="connsiteX0" y="connsiteY0"/>
              </a:cxn>
              <a:cxn ang="0">
                <a:pos x="connsiteX1" y="connsiteY1"/>
              </a:cxn>
              <a:cxn ang="0">
                <a:pos x="connsiteX2" y="connsiteY2"/>
              </a:cxn>
            </a:cxnLst>
            <a:rect l="l" t="t" r="r" b="b"/>
            <a:pathLst>
              <a:path w="6291942" h="957948">
                <a:moveTo>
                  <a:pt x="0" y="957948"/>
                </a:moveTo>
                <a:cubicBezTo>
                  <a:pt x="999671" y="479883"/>
                  <a:pt x="1999343" y="1819"/>
                  <a:pt x="3048000" y="5"/>
                </a:cubicBezTo>
                <a:cubicBezTo>
                  <a:pt x="4096657" y="-1809"/>
                  <a:pt x="5194299" y="472626"/>
                  <a:pt x="6291942" y="947062"/>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a:extLst>
              <a:ext uri="{FF2B5EF4-FFF2-40B4-BE49-F238E27FC236}">
                <a16:creationId xmlns:a16="http://schemas.microsoft.com/office/drawing/2014/main" id="{2BA53A01-05CE-ACFD-CE20-DB5BDE560D8E}"/>
              </a:ext>
            </a:extLst>
          </p:cNvPr>
          <p:cNvSpPr/>
          <p:nvPr/>
        </p:nvSpPr>
        <p:spPr>
          <a:xfrm>
            <a:off x="2988573" y="2022572"/>
            <a:ext cx="6291942" cy="957948"/>
          </a:xfrm>
          <a:custGeom>
            <a:avLst/>
            <a:gdLst>
              <a:gd name="connsiteX0" fmla="*/ 0 w 6291942"/>
              <a:gd name="connsiteY0" fmla="*/ 957948 h 957948"/>
              <a:gd name="connsiteX1" fmla="*/ 3048000 w 6291942"/>
              <a:gd name="connsiteY1" fmla="*/ 5 h 957948"/>
              <a:gd name="connsiteX2" fmla="*/ 6291942 w 6291942"/>
              <a:gd name="connsiteY2" fmla="*/ 947062 h 957948"/>
            </a:gdLst>
            <a:ahLst/>
            <a:cxnLst>
              <a:cxn ang="0">
                <a:pos x="connsiteX0" y="connsiteY0"/>
              </a:cxn>
              <a:cxn ang="0">
                <a:pos x="connsiteX1" y="connsiteY1"/>
              </a:cxn>
              <a:cxn ang="0">
                <a:pos x="connsiteX2" y="connsiteY2"/>
              </a:cxn>
            </a:cxnLst>
            <a:rect l="l" t="t" r="r" b="b"/>
            <a:pathLst>
              <a:path w="6291942" h="957948">
                <a:moveTo>
                  <a:pt x="0" y="957948"/>
                </a:moveTo>
                <a:cubicBezTo>
                  <a:pt x="999671" y="479883"/>
                  <a:pt x="1999343" y="1819"/>
                  <a:pt x="3048000" y="5"/>
                </a:cubicBezTo>
                <a:cubicBezTo>
                  <a:pt x="4096657" y="-1809"/>
                  <a:pt x="5194299" y="472626"/>
                  <a:pt x="6291942" y="947062"/>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a:extLst>
              <a:ext uri="{FF2B5EF4-FFF2-40B4-BE49-F238E27FC236}">
                <a16:creationId xmlns:a16="http://schemas.microsoft.com/office/drawing/2014/main" id="{6D6E9063-5100-01BA-944A-DE9EEBBD266F}"/>
              </a:ext>
            </a:extLst>
          </p:cNvPr>
          <p:cNvSpPr>
            <a:spLocks noChangeAspect="1"/>
          </p:cNvSpPr>
          <p:nvPr/>
        </p:nvSpPr>
        <p:spPr>
          <a:xfrm>
            <a:off x="4798344" y="853361"/>
            <a:ext cx="2520000" cy="2520000"/>
          </a:xfrm>
          <a:prstGeom prst="ellipse">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highlight>
                <a:srgbClr val="00FFFF"/>
              </a:highlight>
            </a:endParaRPr>
          </a:p>
        </p:txBody>
      </p:sp>
      <p:sp>
        <p:nvSpPr>
          <p:cNvPr id="32" name="字幕 2">
            <a:extLst>
              <a:ext uri="{FF2B5EF4-FFF2-40B4-BE49-F238E27FC236}">
                <a16:creationId xmlns:a16="http://schemas.microsoft.com/office/drawing/2014/main" id="{C92CAADE-96E3-8318-A474-A3666DF2B765}"/>
              </a:ext>
            </a:extLst>
          </p:cNvPr>
          <p:cNvSpPr txBox="1">
            <a:spLocks/>
          </p:cNvSpPr>
          <p:nvPr/>
        </p:nvSpPr>
        <p:spPr>
          <a:xfrm>
            <a:off x="4640186" y="1553541"/>
            <a:ext cx="2889696" cy="83532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b="1">
                <a:solidFill>
                  <a:schemeClr val="bg1"/>
                </a:solidFill>
                <a:latin typeface="Meiryo UI" panose="020B0604030504040204" pitchFamily="34" charset="-128"/>
                <a:ea typeface="Meiryo UI" panose="020B0604030504040204" pitchFamily="34" charset="-128"/>
              </a:rPr>
              <a:t>支部会員の</a:t>
            </a:r>
            <a:endParaRPr lang="en-US" altLang="ja-JP" sz="2000" b="1" dirty="0">
              <a:solidFill>
                <a:schemeClr val="bg1"/>
              </a:solidFill>
              <a:latin typeface="Meiryo UI" panose="020B0604030504040204" pitchFamily="34" charset="-128"/>
              <a:ea typeface="Meiryo UI" panose="020B0604030504040204" pitchFamily="34" charset="-128"/>
            </a:endParaRPr>
          </a:p>
          <a:p>
            <a:r>
              <a:rPr lang="ja-JP" altLang="en-US" sz="2000" b="1">
                <a:solidFill>
                  <a:schemeClr val="bg1"/>
                </a:solidFill>
                <a:latin typeface="Meiryo UI" panose="020B0604030504040204" pitchFamily="34" charset="-128"/>
                <a:ea typeface="Meiryo UI" panose="020B0604030504040204" pitchFamily="34" charset="-128"/>
              </a:rPr>
              <a:t>学術研究を支援します</a:t>
            </a:r>
          </a:p>
        </p:txBody>
      </p:sp>
      <p:sp>
        <p:nvSpPr>
          <p:cNvPr id="35" name="タイトル 1">
            <a:extLst>
              <a:ext uri="{FF2B5EF4-FFF2-40B4-BE49-F238E27FC236}">
                <a16:creationId xmlns:a16="http://schemas.microsoft.com/office/drawing/2014/main" id="{67A3E8A0-5FC7-6FF7-3753-263618C058AA}"/>
              </a:ext>
            </a:extLst>
          </p:cNvPr>
          <p:cNvSpPr>
            <a:spLocks noGrp="1"/>
          </p:cNvSpPr>
          <p:nvPr>
            <p:ph type="ctrTitle"/>
          </p:nvPr>
        </p:nvSpPr>
        <p:spPr>
          <a:xfrm>
            <a:off x="1663661" y="0"/>
            <a:ext cx="8719458" cy="903514"/>
          </a:xfrm>
        </p:spPr>
        <p:txBody>
          <a:bodyPr anchor="ctr">
            <a:noAutofit/>
          </a:bodyPr>
          <a:lstStyle/>
          <a:p>
            <a:r>
              <a:rPr kumimoji="1" lang="ja-JP" altLang="en-US" sz="4000" b="1">
                <a:solidFill>
                  <a:srgbClr val="FF0000"/>
                </a:solidFill>
                <a:latin typeface="Meiryo UI" panose="020B0604030504040204" pitchFamily="34" charset="-128"/>
                <a:ea typeface="Meiryo UI" panose="020B0604030504040204" pitchFamily="34" charset="-128"/>
              </a:rPr>
              <a:t>東京支部公募研究事業</a:t>
            </a:r>
          </a:p>
        </p:txBody>
      </p:sp>
      <p:sp>
        <p:nvSpPr>
          <p:cNvPr id="36" name="正方形/長方形 35">
            <a:extLst>
              <a:ext uri="{FF2B5EF4-FFF2-40B4-BE49-F238E27FC236}">
                <a16:creationId xmlns:a16="http://schemas.microsoft.com/office/drawing/2014/main" id="{2A926F8B-7E30-3404-E9E3-69DAF6F5D729}"/>
              </a:ext>
            </a:extLst>
          </p:cNvPr>
          <p:cNvSpPr/>
          <p:nvPr/>
        </p:nvSpPr>
        <p:spPr>
          <a:xfrm>
            <a:off x="616449" y="2022572"/>
            <a:ext cx="3739794" cy="1820280"/>
          </a:xfrm>
          <a:prstGeom prst="rect">
            <a:avLst/>
          </a:prstGeom>
          <a:solidFill>
            <a:srgbClr val="00B050"/>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8" name="字幕 2">
            <a:extLst>
              <a:ext uri="{FF2B5EF4-FFF2-40B4-BE49-F238E27FC236}">
                <a16:creationId xmlns:a16="http://schemas.microsoft.com/office/drawing/2014/main" id="{B19D3AAF-4D23-562B-2E2D-8CD854F24798}"/>
              </a:ext>
            </a:extLst>
          </p:cNvPr>
          <p:cNvSpPr txBox="1">
            <a:spLocks/>
          </p:cNvSpPr>
          <p:nvPr/>
        </p:nvSpPr>
        <p:spPr>
          <a:xfrm>
            <a:off x="939938" y="2047683"/>
            <a:ext cx="3018812" cy="551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b="1" dirty="0">
                <a:solidFill>
                  <a:sysClr val="windowText" lastClr="000000"/>
                </a:solidFill>
                <a:latin typeface="Meiryo UI" panose="020B0604030504040204" pitchFamily="34" charset="-128"/>
                <a:ea typeface="Meiryo UI" panose="020B0604030504040204" pitchFamily="34" charset="-128"/>
              </a:rPr>
              <a:t>Research</a:t>
            </a:r>
            <a:r>
              <a:rPr lang="ja-JP" altLang="en-US" b="1">
                <a:solidFill>
                  <a:sysClr val="windowText" lastClr="000000"/>
                </a:solidFill>
                <a:latin typeface="Meiryo UI" panose="020B0604030504040204" pitchFamily="34" charset="-128"/>
                <a:ea typeface="Meiryo UI" panose="020B0604030504040204" pitchFamily="34" charset="-128"/>
              </a:rPr>
              <a:t>　</a:t>
            </a:r>
            <a:r>
              <a:rPr lang="en-US" altLang="ja-JP" b="1" dirty="0">
                <a:solidFill>
                  <a:sysClr val="windowText" lastClr="000000"/>
                </a:solidFill>
                <a:latin typeface="Meiryo UI" panose="020B0604030504040204" pitchFamily="34" charset="-128"/>
                <a:ea typeface="Meiryo UI" panose="020B0604030504040204" pitchFamily="34" charset="-128"/>
              </a:rPr>
              <a:t>Award</a:t>
            </a:r>
            <a:endParaRPr lang="ja-JP" altLang="en-US" b="1">
              <a:solidFill>
                <a:sysClr val="windowText" lastClr="000000"/>
              </a:solidFill>
              <a:latin typeface="Meiryo UI" panose="020B0604030504040204" pitchFamily="34" charset="-128"/>
              <a:ea typeface="Meiryo UI" panose="020B0604030504040204" pitchFamily="34" charset="-128"/>
            </a:endParaRPr>
          </a:p>
        </p:txBody>
      </p:sp>
      <p:sp>
        <p:nvSpPr>
          <p:cNvPr id="37" name="正方形/長方形 36">
            <a:extLst>
              <a:ext uri="{FF2B5EF4-FFF2-40B4-BE49-F238E27FC236}">
                <a16:creationId xmlns:a16="http://schemas.microsoft.com/office/drawing/2014/main" id="{725746AA-D286-18A4-3B3E-35C73B64C09A}"/>
              </a:ext>
            </a:extLst>
          </p:cNvPr>
          <p:cNvSpPr/>
          <p:nvPr/>
        </p:nvSpPr>
        <p:spPr>
          <a:xfrm>
            <a:off x="7796879" y="2087657"/>
            <a:ext cx="3778672" cy="1820281"/>
          </a:xfrm>
          <a:prstGeom prst="rect">
            <a:avLst/>
          </a:prstGeom>
          <a:solidFill>
            <a:schemeClr val="accent4"/>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0" name="字幕 2">
            <a:extLst>
              <a:ext uri="{FF2B5EF4-FFF2-40B4-BE49-F238E27FC236}">
                <a16:creationId xmlns:a16="http://schemas.microsoft.com/office/drawing/2014/main" id="{744C6321-2E5F-4A01-2BFE-11C5860C39BC}"/>
              </a:ext>
            </a:extLst>
          </p:cNvPr>
          <p:cNvSpPr txBox="1">
            <a:spLocks/>
          </p:cNvSpPr>
          <p:nvPr/>
        </p:nvSpPr>
        <p:spPr>
          <a:xfrm>
            <a:off x="8008417" y="2113361"/>
            <a:ext cx="3320733" cy="58896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600" b="1" dirty="0">
                <a:latin typeface="Meiryo UI" panose="020B0604030504040204" pitchFamily="34" charset="-128"/>
                <a:ea typeface="Meiryo UI" panose="020B0604030504040204" pitchFamily="34" charset="-128"/>
              </a:rPr>
              <a:t>Publication Support for Research Award</a:t>
            </a:r>
            <a:endParaRPr lang="ja-JP" altLang="en-US" sz="1600" b="1">
              <a:latin typeface="Meiryo UI" panose="020B0604030504040204" pitchFamily="34" charset="-128"/>
              <a:ea typeface="Meiryo UI" panose="020B0604030504040204" pitchFamily="34" charset="-128"/>
            </a:endParaRPr>
          </a:p>
        </p:txBody>
      </p:sp>
      <p:sp>
        <p:nvSpPr>
          <p:cNvPr id="38" name="字幕 2">
            <a:extLst>
              <a:ext uri="{FF2B5EF4-FFF2-40B4-BE49-F238E27FC236}">
                <a16:creationId xmlns:a16="http://schemas.microsoft.com/office/drawing/2014/main" id="{CC04B023-A42C-F792-F040-02B3A928DA7E}"/>
              </a:ext>
            </a:extLst>
          </p:cNvPr>
          <p:cNvSpPr txBox="1">
            <a:spLocks/>
          </p:cNvSpPr>
          <p:nvPr/>
        </p:nvSpPr>
        <p:spPr>
          <a:xfrm>
            <a:off x="986575" y="2581162"/>
            <a:ext cx="3018812" cy="551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600" b="1">
                <a:solidFill>
                  <a:schemeClr val="bg1"/>
                </a:solidFill>
                <a:latin typeface="Meiryo UI" panose="020B0604030504040204" pitchFamily="34" charset="-128"/>
                <a:ea typeface="Meiryo UI" panose="020B0604030504040204" pitchFamily="34" charset="-128"/>
              </a:rPr>
              <a:t>支部春期大会で成果報告</a:t>
            </a:r>
            <a:r>
              <a:rPr lang="en-US" altLang="ja-JP" sz="1600" b="1" dirty="0">
                <a:solidFill>
                  <a:schemeClr val="bg1"/>
                </a:solidFill>
                <a:latin typeface="Meiryo UI" panose="020B0604030504040204" pitchFamily="34" charset="-128"/>
                <a:ea typeface="Meiryo UI" panose="020B0604030504040204" pitchFamily="34" charset="-128"/>
              </a:rPr>
              <a:t>(</a:t>
            </a:r>
            <a:r>
              <a:rPr lang="ja-JP" altLang="en-US" sz="1600" b="1">
                <a:solidFill>
                  <a:schemeClr val="bg1"/>
                </a:solidFill>
                <a:latin typeface="Meiryo UI" panose="020B0604030504040204" pitchFamily="34" charset="-128"/>
                <a:ea typeface="Meiryo UI" panose="020B0604030504040204" pitchFamily="34" charset="-128"/>
              </a:rPr>
              <a:t>必須</a:t>
            </a:r>
            <a:r>
              <a:rPr lang="en-US" altLang="ja-JP" sz="1600" b="1" dirty="0">
                <a:solidFill>
                  <a:schemeClr val="bg1"/>
                </a:solidFill>
                <a:latin typeface="Meiryo UI" panose="020B0604030504040204" pitchFamily="34" charset="-128"/>
                <a:ea typeface="Meiryo UI" panose="020B0604030504040204" pitchFamily="34" charset="-128"/>
              </a:rPr>
              <a:t>)</a:t>
            </a:r>
            <a:endParaRPr lang="ja-JP" altLang="en-US" sz="1600" b="1">
              <a:solidFill>
                <a:schemeClr val="bg1"/>
              </a:solidFill>
              <a:latin typeface="Meiryo UI" panose="020B0604030504040204" pitchFamily="34" charset="-128"/>
              <a:ea typeface="Meiryo UI" panose="020B0604030504040204" pitchFamily="34" charset="-128"/>
            </a:endParaRPr>
          </a:p>
        </p:txBody>
      </p:sp>
      <p:sp>
        <p:nvSpPr>
          <p:cNvPr id="39" name="字幕 2">
            <a:extLst>
              <a:ext uri="{FF2B5EF4-FFF2-40B4-BE49-F238E27FC236}">
                <a16:creationId xmlns:a16="http://schemas.microsoft.com/office/drawing/2014/main" id="{70BB1BA1-B8C0-6DB9-C561-06CF52D54A30}"/>
              </a:ext>
            </a:extLst>
          </p:cNvPr>
          <p:cNvSpPr txBox="1">
            <a:spLocks/>
          </p:cNvSpPr>
          <p:nvPr/>
        </p:nvSpPr>
        <p:spPr>
          <a:xfrm>
            <a:off x="955753" y="3291169"/>
            <a:ext cx="3018812" cy="551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600" b="1">
                <a:solidFill>
                  <a:schemeClr val="bg1"/>
                </a:solidFill>
                <a:latin typeface="Meiryo UI" panose="020B0604030504040204" pitchFamily="34" charset="-128"/>
                <a:ea typeface="Meiryo UI" panose="020B0604030504040204" pitchFamily="34" charset="-128"/>
              </a:rPr>
              <a:t>研究の論文化</a:t>
            </a:r>
            <a:r>
              <a:rPr lang="en-US" altLang="ja-JP" sz="1600" b="1" dirty="0">
                <a:solidFill>
                  <a:schemeClr val="bg1"/>
                </a:solidFill>
                <a:latin typeface="Meiryo UI" panose="020B0604030504040204" pitchFamily="34" charset="-128"/>
                <a:ea typeface="Meiryo UI" panose="020B0604030504040204" pitchFamily="34" charset="-128"/>
              </a:rPr>
              <a:t>(</a:t>
            </a:r>
            <a:r>
              <a:rPr lang="ja-JP" altLang="en-US" sz="1600" b="1">
                <a:solidFill>
                  <a:schemeClr val="bg1"/>
                </a:solidFill>
                <a:latin typeface="Meiryo UI" panose="020B0604030504040204" pitchFamily="34" charset="-128"/>
                <a:ea typeface="Meiryo UI" panose="020B0604030504040204" pitchFamily="34" charset="-128"/>
              </a:rPr>
              <a:t>任意</a:t>
            </a:r>
            <a:r>
              <a:rPr lang="en-US" altLang="ja-JP" sz="1600" b="1" dirty="0">
                <a:solidFill>
                  <a:schemeClr val="bg1"/>
                </a:solidFill>
                <a:latin typeface="Meiryo UI" panose="020B0604030504040204" pitchFamily="34" charset="-128"/>
                <a:ea typeface="Meiryo UI" panose="020B0604030504040204" pitchFamily="34" charset="-128"/>
              </a:rPr>
              <a:t>)</a:t>
            </a:r>
            <a:endParaRPr lang="ja-JP" altLang="en-US" sz="1600" b="1">
              <a:solidFill>
                <a:schemeClr val="bg1"/>
              </a:solidFill>
              <a:latin typeface="Meiryo UI" panose="020B0604030504040204" pitchFamily="34" charset="-128"/>
              <a:ea typeface="Meiryo UI" panose="020B0604030504040204" pitchFamily="34" charset="-128"/>
            </a:endParaRPr>
          </a:p>
        </p:txBody>
      </p:sp>
      <p:sp>
        <p:nvSpPr>
          <p:cNvPr id="40" name="三角形 39">
            <a:extLst>
              <a:ext uri="{FF2B5EF4-FFF2-40B4-BE49-F238E27FC236}">
                <a16:creationId xmlns:a16="http://schemas.microsoft.com/office/drawing/2014/main" id="{5457C797-1326-0DF0-43AF-B1965F5E1443}"/>
              </a:ext>
            </a:extLst>
          </p:cNvPr>
          <p:cNvSpPr>
            <a:spLocks noChangeAspect="1"/>
          </p:cNvSpPr>
          <p:nvPr/>
        </p:nvSpPr>
        <p:spPr>
          <a:xfrm flipV="1">
            <a:off x="2326054" y="3092692"/>
            <a:ext cx="246580" cy="212569"/>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字幕 2">
            <a:extLst>
              <a:ext uri="{FF2B5EF4-FFF2-40B4-BE49-F238E27FC236}">
                <a16:creationId xmlns:a16="http://schemas.microsoft.com/office/drawing/2014/main" id="{EDEF9FCB-AEEB-27FA-5CE1-DE6BED1483E9}"/>
              </a:ext>
            </a:extLst>
          </p:cNvPr>
          <p:cNvSpPr txBox="1">
            <a:spLocks/>
          </p:cNvSpPr>
          <p:nvPr/>
        </p:nvSpPr>
        <p:spPr>
          <a:xfrm>
            <a:off x="301201" y="3948261"/>
            <a:ext cx="807669" cy="551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b="1">
                <a:solidFill>
                  <a:srgbClr val="FF0000"/>
                </a:solidFill>
                <a:latin typeface="Meiryo UI" panose="020B0604030504040204" pitchFamily="34" charset="-128"/>
                <a:ea typeface="Meiryo UI" panose="020B0604030504040204" pitchFamily="34" charset="-128"/>
              </a:rPr>
              <a:t>特徴</a:t>
            </a:r>
          </a:p>
        </p:txBody>
      </p:sp>
      <p:sp>
        <p:nvSpPr>
          <p:cNvPr id="42" name="字幕 2">
            <a:extLst>
              <a:ext uri="{FF2B5EF4-FFF2-40B4-BE49-F238E27FC236}">
                <a16:creationId xmlns:a16="http://schemas.microsoft.com/office/drawing/2014/main" id="{44310D1D-7CD5-E759-8480-7F034927356C}"/>
              </a:ext>
            </a:extLst>
          </p:cNvPr>
          <p:cNvSpPr txBox="1">
            <a:spLocks/>
          </p:cNvSpPr>
          <p:nvPr/>
        </p:nvSpPr>
        <p:spPr>
          <a:xfrm>
            <a:off x="208735" y="4584804"/>
            <a:ext cx="6017406" cy="144610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gn="l">
              <a:buFont typeface="Arial" panose="020B0604020202020204" pitchFamily="34" charset="0"/>
              <a:buChar char="•"/>
            </a:pPr>
            <a:r>
              <a:rPr lang="ja-JP" altLang="en-US" sz="1600" b="1">
                <a:latin typeface="Meiryo UI" panose="020B0604030504040204" pitchFamily="34" charset="-128"/>
                <a:ea typeface="Meiryo UI" panose="020B0604030504040204" pitchFamily="34" charset="-128"/>
              </a:rPr>
              <a:t>成果報告に対して</a:t>
            </a:r>
            <a:r>
              <a:rPr lang="ja-JP" altLang="en-US" sz="1600" b="1">
                <a:solidFill>
                  <a:srgbClr val="FF0000"/>
                </a:solidFill>
                <a:latin typeface="Meiryo UI" panose="020B0604030504040204" pitchFamily="34" charset="-128"/>
                <a:ea typeface="Meiryo UI" panose="020B0604030504040204" pitchFamily="34" charset="-128"/>
              </a:rPr>
              <a:t>表彰楯を授与</a:t>
            </a:r>
            <a:r>
              <a:rPr lang="en-US" altLang="ja-JP" sz="1600" b="1" dirty="0">
                <a:solidFill>
                  <a:srgbClr val="FF0000"/>
                </a:solidFill>
                <a:latin typeface="Meiryo UI" panose="020B0604030504040204" pitchFamily="34" charset="-128"/>
                <a:ea typeface="Meiryo UI" panose="020B0604030504040204" pitchFamily="34" charset="-128"/>
              </a:rPr>
              <a:t> </a:t>
            </a:r>
            <a:r>
              <a:rPr lang="en-US" altLang="ja-JP" sz="1600" b="1" dirty="0">
                <a:latin typeface="Meiryo UI" panose="020B0604030504040204" pitchFamily="34" charset="-128"/>
                <a:ea typeface="Meiryo UI" panose="020B0604030504040204" pitchFamily="34" charset="-128"/>
              </a:rPr>
              <a:t>(</a:t>
            </a:r>
            <a:r>
              <a:rPr lang="ja-JP" altLang="en-US" sz="1600" b="1">
                <a:latin typeface="Meiryo UI" panose="020B0604030504040204" pitchFamily="34" charset="-128"/>
                <a:ea typeface="Meiryo UI" panose="020B0604030504040204" pitchFamily="34" charset="-128"/>
              </a:rPr>
              <a:t>デザインが好評です</a:t>
            </a:r>
            <a:r>
              <a:rPr lang="en-US" altLang="ja-JP" sz="1600" b="1" dirty="0">
                <a:latin typeface="Meiryo UI" panose="020B0604030504040204" pitchFamily="34" charset="-128"/>
                <a:ea typeface="Meiryo UI" panose="020B0604030504040204" pitchFamily="34" charset="-128"/>
              </a:rPr>
              <a:t>)</a:t>
            </a:r>
          </a:p>
          <a:p>
            <a:pPr marL="285750" indent="-285750" algn="l">
              <a:buFont typeface="Arial" panose="020B0604020202020204" pitchFamily="34" charset="0"/>
              <a:buChar char="•"/>
            </a:pPr>
            <a:r>
              <a:rPr lang="ja-JP" altLang="en-US" sz="1600" b="1">
                <a:latin typeface="Meiryo UI" panose="020B0604030504040204" pitchFamily="34" charset="-128"/>
                <a:ea typeface="Meiryo UI" panose="020B0604030504040204" pitchFamily="34" charset="-128"/>
              </a:rPr>
              <a:t>成果報告や論文化に期日を設定しているため</a:t>
            </a:r>
            <a:r>
              <a:rPr lang="en-US" altLang="ja-JP" sz="1600" b="1" dirty="0">
                <a:latin typeface="Meiryo UI" panose="020B0604030504040204" pitchFamily="34" charset="-128"/>
                <a:ea typeface="Meiryo UI" panose="020B0604030504040204" pitchFamily="34" charset="-128"/>
              </a:rPr>
              <a:t>, </a:t>
            </a:r>
            <a:r>
              <a:rPr lang="ja-JP" altLang="en-US" sz="1600" b="1">
                <a:latin typeface="Meiryo UI" panose="020B0604030504040204" pitchFamily="34" charset="-128"/>
                <a:ea typeface="Meiryo UI" panose="020B0604030504040204" pitchFamily="34" charset="-128"/>
              </a:rPr>
              <a:t>計画的に作業を　進めるモチベーションにつながります</a:t>
            </a:r>
            <a:r>
              <a:rPr lang="en-US" altLang="ja-JP" sz="1600" b="1" dirty="0">
                <a:latin typeface="Meiryo UI" panose="020B0604030504040204" pitchFamily="34" charset="-128"/>
                <a:ea typeface="Meiryo UI" panose="020B0604030504040204" pitchFamily="34" charset="-128"/>
              </a:rPr>
              <a:t>※.</a:t>
            </a:r>
          </a:p>
          <a:p>
            <a:pPr marL="285750" indent="-285750" algn="l">
              <a:buFont typeface="Arial" panose="020B0604020202020204" pitchFamily="34" charset="0"/>
              <a:buChar char="•"/>
            </a:pPr>
            <a:r>
              <a:rPr lang="ja-JP" altLang="en-US" sz="1600" b="1">
                <a:latin typeface="Meiryo UI" panose="020B0604030504040204" pitchFamily="34" charset="-128"/>
                <a:ea typeface="Meiryo UI" panose="020B0604030504040204" pitchFamily="34" charset="-128"/>
              </a:rPr>
              <a:t>期日までの論文化を達成した場合</a:t>
            </a:r>
            <a:r>
              <a:rPr lang="en-US" altLang="ja-JP" sz="1600" b="1" dirty="0">
                <a:latin typeface="Meiryo UI" panose="020B0604030504040204" pitchFamily="34" charset="-128"/>
                <a:ea typeface="Meiryo UI" panose="020B0604030504040204" pitchFamily="34" charset="-128"/>
              </a:rPr>
              <a:t>, </a:t>
            </a:r>
            <a:r>
              <a:rPr lang="ja-JP" altLang="en-US" sz="1600" b="1">
                <a:solidFill>
                  <a:srgbClr val="FF0000"/>
                </a:solidFill>
                <a:latin typeface="Meiryo UI" panose="020B0604030504040204" pitchFamily="34" charset="-128"/>
                <a:ea typeface="Meiryo UI" panose="020B0604030504040204" pitchFamily="34" charset="-128"/>
              </a:rPr>
              <a:t>副賞</a:t>
            </a:r>
            <a:r>
              <a:rPr lang="en-US" altLang="ja-JP" sz="1600" b="1" dirty="0">
                <a:solidFill>
                  <a:srgbClr val="FF0000"/>
                </a:solidFill>
                <a:latin typeface="Meiryo UI" panose="020B0604030504040204" pitchFamily="34" charset="-128"/>
                <a:ea typeface="Meiryo UI" panose="020B0604030504040204" pitchFamily="34" charset="-128"/>
              </a:rPr>
              <a:t>10</a:t>
            </a:r>
            <a:r>
              <a:rPr lang="ja-JP" altLang="en-US" sz="1600" b="1">
                <a:solidFill>
                  <a:srgbClr val="FF0000"/>
                </a:solidFill>
                <a:latin typeface="Meiryo UI" panose="020B0604030504040204" pitchFamily="34" charset="-128"/>
                <a:ea typeface="Meiryo UI" panose="020B0604030504040204" pitchFamily="34" charset="-128"/>
              </a:rPr>
              <a:t>万円</a:t>
            </a:r>
            <a:r>
              <a:rPr lang="ja-JP" altLang="en-US" sz="1600" b="1">
                <a:latin typeface="Meiryo UI" panose="020B0604030504040204" pitchFamily="34" charset="-128"/>
                <a:ea typeface="Meiryo UI" panose="020B0604030504040204" pitchFamily="34" charset="-128"/>
              </a:rPr>
              <a:t>が授与されます</a:t>
            </a:r>
            <a:r>
              <a:rPr lang="en-US" altLang="ja-JP" sz="1600" b="1" dirty="0">
                <a:latin typeface="Meiryo UI" panose="020B0604030504040204" pitchFamily="34" charset="-128"/>
                <a:ea typeface="Meiryo UI" panose="020B0604030504040204" pitchFamily="34" charset="-128"/>
              </a:rPr>
              <a:t>!!</a:t>
            </a:r>
          </a:p>
          <a:p>
            <a:pPr marL="285750" indent="-285750" algn="l">
              <a:buFont typeface="Arial" panose="020B0604020202020204" pitchFamily="34" charset="0"/>
              <a:buChar char="•"/>
            </a:pPr>
            <a:endParaRPr lang="ja-JP" altLang="en-US" sz="1600" b="1">
              <a:latin typeface="Meiryo UI" panose="020B0604030504040204" pitchFamily="34" charset="-128"/>
              <a:ea typeface="Meiryo UI" panose="020B0604030504040204" pitchFamily="34" charset="-128"/>
            </a:endParaRPr>
          </a:p>
        </p:txBody>
      </p:sp>
      <p:sp>
        <p:nvSpPr>
          <p:cNvPr id="44" name="テキスト ボックス 43">
            <a:extLst>
              <a:ext uri="{FF2B5EF4-FFF2-40B4-BE49-F238E27FC236}">
                <a16:creationId xmlns:a16="http://schemas.microsoft.com/office/drawing/2014/main" id="{DDB57099-113A-192D-30A9-A409058BDF5E}"/>
              </a:ext>
            </a:extLst>
          </p:cNvPr>
          <p:cNvSpPr txBox="1"/>
          <p:nvPr/>
        </p:nvSpPr>
        <p:spPr>
          <a:xfrm>
            <a:off x="59932" y="5885049"/>
            <a:ext cx="6097712" cy="738664"/>
          </a:xfrm>
          <a:prstGeom prst="rect">
            <a:avLst/>
          </a:prstGeom>
          <a:noFill/>
        </p:spPr>
        <p:txBody>
          <a:bodyPr wrap="square">
            <a:spAutoFit/>
          </a:bodyPr>
          <a:lstStyle/>
          <a:p>
            <a:pPr algn="ctr"/>
            <a:r>
              <a:rPr lang="en-US" altLang="ja-JP" sz="1800" b="1" dirty="0">
                <a:latin typeface="Meiryo UI" panose="020B0604030504040204" pitchFamily="34" charset="-128"/>
                <a:ea typeface="Meiryo UI" panose="020B0604030504040204" pitchFamily="34" charset="-128"/>
              </a:rPr>
              <a:t>※</a:t>
            </a:r>
            <a:r>
              <a:rPr lang="ja-JP" altLang="en-US" b="1">
                <a:latin typeface="Meiryo UI" panose="020B0604030504040204" pitchFamily="34" charset="-128"/>
                <a:ea typeface="Meiryo UI" panose="020B0604030504040204" pitchFamily="34" charset="-128"/>
              </a:rPr>
              <a:t>実績：採択</a:t>
            </a:r>
            <a:r>
              <a:rPr lang="en-US" altLang="ja-JP" b="1" dirty="0">
                <a:latin typeface="Meiryo UI" panose="020B0604030504040204" pitchFamily="34" charset="-128"/>
                <a:ea typeface="Meiryo UI" panose="020B0604030504040204" pitchFamily="34" charset="-128"/>
              </a:rPr>
              <a:t>6</a:t>
            </a:r>
            <a:r>
              <a:rPr lang="ja-JP" altLang="en-US" b="1">
                <a:latin typeface="Meiryo UI" panose="020B0604030504040204" pitchFamily="34" charset="-128"/>
                <a:ea typeface="Meiryo UI" panose="020B0604030504040204" pitchFamily="34" charset="-128"/>
              </a:rPr>
              <a:t>研究のうち</a:t>
            </a:r>
            <a:r>
              <a:rPr lang="en-US" altLang="ja-JP" b="1" dirty="0">
                <a:latin typeface="Meiryo UI" panose="020B0604030504040204" pitchFamily="34" charset="-128"/>
                <a:ea typeface="Meiryo UI" panose="020B0604030504040204" pitchFamily="34" charset="-128"/>
              </a:rPr>
              <a:t>, 2023.10</a:t>
            </a:r>
            <a:r>
              <a:rPr lang="ja-JP" altLang="en-US" b="1">
                <a:latin typeface="Meiryo UI" panose="020B0604030504040204" pitchFamily="34" charset="-128"/>
                <a:ea typeface="Meiryo UI" panose="020B0604030504040204" pitchFamily="34" charset="-128"/>
              </a:rPr>
              <a:t>時点で</a:t>
            </a:r>
            <a:r>
              <a:rPr lang="en-US" altLang="ja-JP" sz="2400" b="1" dirty="0">
                <a:solidFill>
                  <a:srgbClr val="FF0000"/>
                </a:solidFill>
                <a:latin typeface="Meiryo UI" panose="020B0604030504040204" pitchFamily="34" charset="-128"/>
                <a:ea typeface="Meiryo UI" panose="020B0604030504040204" pitchFamily="34" charset="-128"/>
              </a:rPr>
              <a:t>3</a:t>
            </a:r>
            <a:r>
              <a:rPr lang="ja-JP" altLang="en-US" b="1">
                <a:solidFill>
                  <a:srgbClr val="FF0000"/>
                </a:solidFill>
                <a:latin typeface="Meiryo UI" panose="020B0604030504040204" pitchFamily="34" charset="-128"/>
                <a:ea typeface="Meiryo UI" panose="020B0604030504040204" pitchFamily="34" charset="-128"/>
              </a:rPr>
              <a:t>研究</a:t>
            </a:r>
            <a:r>
              <a:rPr lang="ja-JP" altLang="en-US" b="1">
                <a:latin typeface="Meiryo UI" panose="020B0604030504040204" pitchFamily="34" charset="-128"/>
                <a:ea typeface="Meiryo UI" panose="020B0604030504040204" pitchFamily="34" charset="-128"/>
              </a:rPr>
              <a:t>が</a:t>
            </a:r>
            <a:endParaRPr lang="en-US" altLang="ja-JP" b="1" dirty="0">
              <a:latin typeface="Meiryo UI" panose="020B0604030504040204" pitchFamily="34" charset="-128"/>
              <a:ea typeface="Meiryo UI" panose="020B0604030504040204" pitchFamily="34" charset="-128"/>
            </a:endParaRPr>
          </a:p>
          <a:p>
            <a:pPr algn="ctr"/>
            <a:r>
              <a:rPr lang="ja-JP" altLang="en-US" b="1">
                <a:solidFill>
                  <a:srgbClr val="FF0000"/>
                </a:solidFill>
                <a:latin typeface="Meiryo UI" panose="020B0604030504040204" pitchFamily="34" charset="-128"/>
                <a:ea typeface="Meiryo UI" panose="020B0604030504040204" pitchFamily="34" charset="-128"/>
              </a:rPr>
              <a:t>論文化</a:t>
            </a:r>
            <a:r>
              <a:rPr lang="ja-JP" altLang="en-US" b="1">
                <a:latin typeface="Meiryo UI" panose="020B0604030504040204" pitchFamily="34" charset="-128"/>
                <a:ea typeface="Meiryo UI" panose="020B0604030504040204" pitchFamily="34" charset="-128"/>
              </a:rPr>
              <a:t>されています</a:t>
            </a:r>
            <a:endParaRPr lang="ja-JP" altLang="en-US"/>
          </a:p>
        </p:txBody>
      </p:sp>
      <p:pic>
        <p:nvPicPr>
          <p:cNvPr id="52" name="グラフィックス 51" descr="リボン 単色塗りつぶし">
            <a:extLst>
              <a:ext uri="{FF2B5EF4-FFF2-40B4-BE49-F238E27FC236}">
                <a16:creationId xmlns:a16="http://schemas.microsoft.com/office/drawing/2014/main" id="{B3152431-A5A1-1499-219B-E1CB716EF3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4831" y="1366133"/>
            <a:ext cx="914400" cy="914400"/>
          </a:xfrm>
          <a:prstGeom prst="rect">
            <a:avLst/>
          </a:prstGeom>
        </p:spPr>
      </p:pic>
      <p:sp>
        <p:nvSpPr>
          <p:cNvPr id="50" name="字幕 2">
            <a:extLst>
              <a:ext uri="{FF2B5EF4-FFF2-40B4-BE49-F238E27FC236}">
                <a16:creationId xmlns:a16="http://schemas.microsoft.com/office/drawing/2014/main" id="{8107C586-9F2B-70CB-F624-A46FE7865087}"/>
              </a:ext>
            </a:extLst>
          </p:cNvPr>
          <p:cNvSpPr txBox="1">
            <a:spLocks/>
          </p:cNvSpPr>
          <p:nvPr/>
        </p:nvSpPr>
        <p:spPr>
          <a:xfrm>
            <a:off x="7739162" y="1411960"/>
            <a:ext cx="807669" cy="551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800" b="1" dirty="0">
                <a:solidFill>
                  <a:srgbClr val="FFC000"/>
                </a:solidFill>
                <a:latin typeface="Meiryo UI" panose="020B0604030504040204" pitchFamily="34" charset="-128"/>
                <a:ea typeface="Meiryo UI" panose="020B0604030504040204" pitchFamily="34" charset="-128"/>
              </a:rPr>
              <a:t>new</a:t>
            </a:r>
            <a:endParaRPr lang="ja-JP" altLang="en-US" sz="1800" b="1">
              <a:solidFill>
                <a:srgbClr val="FFC000"/>
              </a:solidFill>
              <a:latin typeface="Meiryo UI" panose="020B0604030504040204" pitchFamily="34" charset="-128"/>
              <a:ea typeface="Meiryo UI" panose="020B0604030504040204" pitchFamily="34" charset="-128"/>
            </a:endParaRPr>
          </a:p>
        </p:txBody>
      </p:sp>
      <p:sp>
        <p:nvSpPr>
          <p:cNvPr id="54" name="字幕 2">
            <a:extLst>
              <a:ext uri="{FF2B5EF4-FFF2-40B4-BE49-F238E27FC236}">
                <a16:creationId xmlns:a16="http://schemas.microsoft.com/office/drawing/2014/main" id="{2D317327-023C-E8E9-AAFD-19A05E820995}"/>
              </a:ext>
            </a:extLst>
          </p:cNvPr>
          <p:cNvSpPr txBox="1">
            <a:spLocks/>
          </p:cNvSpPr>
          <p:nvPr/>
        </p:nvSpPr>
        <p:spPr>
          <a:xfrm>
            <a:off x="7938543" y="3015327"/>
            <a:ext cx="3532271" cy="7113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600" b="1">
                <a:latin typeface="Meiryo UI" panose="020B0604030504040204" pitchFamily="34" charset="-128"/>
                <a:ea typeface="Meiryo UI" panose="020B0604030504040204" pitchFamily="34" charset="-128"/>
              </a:rPr>
              <a:t>支部春期大会で発表された</a:t>
            </a:r>
            <a:endParaRPr lang="en-US" altLang="ja-JP" sz="1600" b="1" dirty="0">
              <a:latin typeface="Meiryo UI" panose="020B0604030504040204" pitchFamily="34" charset="-128"/>
              <a:ea typeface="Meiryo UI" panose="020B0604030504040204" pitchFamily="34" charset="-128"/>
            </a:endParaRPr>
          </a:p>
          <a:p>
            <a:r>
              <a:rPr lang="ja-JP" altLang="en-US" sz="1600" b="1">
                <a:solidFill>
                  <a:srgbClr val="FF0000"/>
                </a:solidFill>
                <a:latin typeface="Meiryo UI" panose="020B0604030504040204" pitchFamily="34" charset="-128"/>
                <a:ea typeface="Meiryo UI" panose="020B0604030504040204" pitchFamily="34" charset="-128"/>
              </a:rPr>
              <a:t>一般演題の論文化をサポート</a:t>
            </a:r>
          </a:p>
        </p:txBody>
      </p:sp>
      <p:sp>
        <p:nvSpPr>
          <p:cNvPr id="55" name="三角形 54">
            <a:extLst>
              <a:ext uri="{FF2B5EF4-FFF2-40B4-BE49-F238E27FC236}">
                <a16:creationId xmlns:a16="http://schemas.microsoft.com/office/drawing/2014/main" id="{D0BEFDE6-0295-4B0B-BF58-629252E10431}"/>
              </a:ext>
            </a:extLst>
          </p:cNvPr>
          <p:cNvSpPr>
            <a:spLocks noChangeAspect="1"/>
          </p:cNvSpPr>
          <p:nvPr/>
        </p:nvSpPr>
        <p:spPr>
          <a:xfrm flipV="1">
            <a:off x="9562925" y="2710756"/>
            <a:ext cx="246580" cy="212569"/>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字幕 2">
            <a:extLst>
              <a:ext uri="{FF2B5EF4-FFF2-40B4-BE49-F238E27FC236}">
                <a16:creationId xmlns:a16="http://schemas.microsoft.com/office/drawing/2014/main" id="{7BA78D81-10CB-DCD2-BEA8-94461BD65D63}"/>
              </a:ext>
            </a:extLst>
          </p:cNvPr>
          <p:cNvSpPr txBox="1">
            <a:spLocks/>
          </p:cNvSpPr>
          <p:nvPr/>
        </p:nvSpPr>
        <p:spPr>
          <a:xfrm>
            <a:off x="7280996" y="4053675"/>
            <a:ext cx="807669" cy="551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b="1">
                <a:solidFill>
                  <a:srgbClr val="FF0000"/>
                </a:solidFill>
                <a:latin typeface="Meiryo UI" panose="020B0604030504040204" pitchFamily="34" charset="-128"/>
                <a:ea typeface="Meiryo UI" panose="020B0604030504040204" pitchFamily="34" charset="-128"/>
              </a:rPr>
              <a:t>特徴</a:t>
            </a:r>
          </a:p>
        </p:txBody>
      </p:sp>
      <p:sp>
        <p:nvSpPr>
          <p:cNvPr id="57" name="字幕 2">
            <a:extLst>
              <a:ext uri="{FF2B5EF4-FFF2-40B4-BE49-F238E27FC236}">
                <a16:creationId xmlns:a16="http://schemas.microsoft.com/office/drawing/2014/main" id="{51FB03D5-BD05-081D-E7B9-8639AC903FFF}"/>
              </a:ext>
            </a:extLst>
          </p:cNvPr>
          <p:cNvSpPr txBox="1">
            <a:spLocks/>
          </p:cNvSpPr>
          <p:nvPr/>
        </p:nvSpPr>
        <p:spPr>
          <a:xfrm>
            <a:off x="6893961" y="4564234"/>
            <a:ext cx="5298040" cy="144610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gn="l">
              <a:buFont typeface="Arial" panose="020B0604020202020204" pitchFamily="34" charset="0"/>
              <a:buChar char="•"/>
            </a:pPr>
            <a:r>
              <a:rPr lang="ja-JP" altLang="en-US" sz="1600" b="1">
                <a:latin typeface="Meiryo UI" panose="020B0604030504040204" pitchFamily="34" charset="-128"/>
                <a:ea typeface="Meiryo UI" panose="020B0604030504040204" pitchFamily="34" charset="-128"/>
              </a:rPr>
              <a:t>応募分野が専門の学術委員が論文化をサポートします</a:t>
            </a:r>
            <a:r>
              <a:rPr lang="en-US" altLang="ja-JP" sz="1600" b="1" dirty="0">
                <a:latin typeface="Meiryo UI" panose="020B0604030504040204" pitchFamily="34" charset="-128"/>
                <a:ea typeface="Meiryo UI" panose="020B0604030504040204" pitchFamily="34" charset="-128"/>
              </a:rPr>
              <a:t>.</a:t>
            </a:r>
          </a:p>
          <a:p>
            <a:pPr marL="285750" indent="-285750" algn="l">
              <a:buFont typeface="Arial" panose="020B0604020202020204" pitchFamily="34" charset="0"/>
              <a:buChar char="•"/>
            </a:pPr>
            <a:r>
              <a:rPr lang="ja-JP" altLang="en-US" sz="1600" b="1">
                <a:latin typeface="Meiryo UI" panose="020B0604030504040204" pitchFamily="34" charset="-128"/>
                <a:ea typeface="Meiryo UI" panose="020B0604030504040204" pitchFamily="34" charset="-128"/>
              </a:rPr>
              <a:t>大会で使用したスライドをエントリーするので簡便です</a:t>
            </a:r>
            <a:r>
              <a:rPr lang="en-US" altLang="ja-JP" sz="1600" b="1" dirty="0">
                <a:latin typeface="Meiryo UI" panose="020B0604030504040204" pitchFamily="34" charset="-128"/>
                <a:ea typeface="Meiryo UI" panose="020B0604030504040204" pitchFamily="34" charset="-128"/>
              </a:rPr>
              <a:t>.</a:t>
            </a:r>
          </a:p>
          <a:p>
            <a:pPr marL="285750" indent="-285750" algn="l">
              <a:buFont typeface="Arial" panose="020B0604020202020204" pitchFamily="34" charset="0"/>
              <a:buChar char="•"/>
            </a:pPr>
            <a:r>
              <a:rPr lang="ja-JP" altLang="en-US" sz="1600" b="1">
                <a:latin typeface="Meiryo UI" panose="020B0604030504040204" pitchFamily="34" charset="-128"/>
                <a:ea typeface="Meiryo UI" panose="020B0604030504040204" pitchFamily="34" charset="-128"/>
              </a:rPr>
              <a:t>論文化は必須ではなくアドバイスを聞くだけでも構いません</a:t>
            </a:r>
            <a:r>
              <a:rPr lang="en-US" altLang="ja-JP" sz="1600" b="1" dirty="0">
                <a:latin typeface="Meiryo UI" panose="020B0604030504040204" pitchFamily="34" charset="-128"/>
                <a:ea typeface="Meiryo UI" panose="020B0604030504040204" pitchFamily="34" charset="-128"/>
              </a:rPr>
              <a:t>.</a:t>
            </a:r>
          </a:p>
          <a:p>
            <a:pPr marL="285750" indent="-285750" algn="l">
              <a:buFont typeface="Arial" panose="020B0604020202020204" pitchFamily="34" charset="0"/>
              <a:buChar char="•"/>
            </a:pPr>
            <a:r>
              <a:rPr lang="ja-JP" altLang="en-US" sz="1600" b="1">
                <a:latin typeface="Meiryo UI" panose="020B0604030504040204" pitchFamily="34" charset="-128"/>
                <a:ea typeface="Meiryo UI" panose="020B0604030504040204" pitchFamily="34" charset="-128"/>
              </a:rPr>
              <a:t>論文化達成の場合は</a:t>
            </a:r>
            <a:r>
              <a:rPr lang="ja-JP" altLang="en-US" sz="1600" b="1">
                <a:solidFill>
                  <a:srgbClr val="FF0000"/>
                </a:solidFill>
                <a:latin typeface="Meiryo UI" panose="020B0604030504040204" pitchFamily="34" charset="-128"/>
                <a:ea typeface="Meiryo UI" panose="020B0604030504040204" pitchFamily="34" charset="-128"/>
              </a:rPr>
              <a:t>英文校正費用を全額補助</a:t>
            </a:r>
            <a:r>
              <a:rPr lang="ja-JP" altLang="en-US" sz="1600" b="1">
                <a:latin typeface="Meiryo UI" panose="020B0604030504040204" pitchFamily="34" charset="-128"/>
                <a:ea typeface="Meiryo UI" panose="020B0604030504040204" pitchFamily="34" charset="-128"/>
              </a:rPr>
              <a:t>します</a:t>
            </a:r>
          </a:p>
        </p:txBody>
      </p:sp>
      <p:sp>
        <p:nvSpPr>
          <p:cNvPr id="58" name="テキスト ボックス 57">
            <a:extLst>
              <a:ext uri="{FF2B5EF4-FFF2-40B4-BE49-F238E27FC236}">
                <a16:creationId xmlns:a16="http://schemas.microsoft.com/office/drawing/2014/main" id="{85B83F3D-EBE7-809C-82C1-180946DA6799}"/>
              </a:ext>
            </a:extLst>
          </p:cNvPr>
          <p:cNvSpPr txBox="1"/>
          <p:nvPr/>
        </p:nvSpPr>
        <p:spPr>
          <a:xfrm>
            <a:off x="8337183" y="6010340"/>
            <a:ext cx="3851370" cy="307777"/>
          </a:xfrm>
          <a:prstGeom prst="rect">
            <a:avLst/>
          </a:prstGeom>
          <a:noFill/>
        </p:spPr>
        <p:txBody>
          <a:bodyPr wrap="square">
            <a:spAutoFit/>
          </a:bodyPr>
          <a:lstStyle/>
          <a:p>
            <a:pPr algn="ctr"/>
            <a:r>
              <a:rPr lang="en-US" altLang="ja-JP" sz="1400" b="1" dirty="0">
                <a:latin typeface="Meiryo UI" panose="020B0604030504040204" pitchFamily="34" charset="-128"/>
                <a:ea typeface="Meiryo UI" panose="020B0604030504040204" pitchFamily="34" charset="-128"/>
              </a:rPr>
              <a:t>※</a:t>
            </a:r>
            <a:r>
              <a:rPr lang="ja-JP" altLang="en-US" sz="1400" b="1">
                <a:latin typeface="Meiryo UI" panose="020B0604030504040204" pitchFamily="34" charset="-128"/>
                <a:ea typeface="Meiryo UI" panose="020B0604030504040204" pitchFamily="34" charset="-128"/>
              </a:rPr>
              <a:t>和文誌への投稿の場合費用の援助はありません</a:t>
            </a:r>
            <a:endParaRPr lang="ja-JP" altLang="en-US" sz="1400"/>
          </a:p>
        </p:txBody>
      </p:sp>
    </p:spTree>
    <p:extLst>
      <p:ext uri="{BB962C8B-B14F-4D97-AF65-F5344CB8AC3E}">
        <p14:creationId xmlns:p14="http://schemas.microsoft.com/office/powerpoint/2010/main" val="101152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E59906-E2FB-F7F4-A273-ED3DB29061DE}"/>
              </a:ext>
            </a:extLst>
          </p:cNvPr>
          <p:cNvSpPr>
            <a:spLocks noGrp="1"/>
          </p:cNvSpPr>
          <p:nvPr>
            <p:ph type="ctrTitle"/>
          </p:nvPr>
        </p:nvSpPr>
        <p:spPr>
          <a:xfrm>
            <a:off x="154112" y="197689"/>
            <a:ext cx="12037888" cy="819453"/>
          </a:xfrm>
        </p:spPr>
        <p:txBody>
          <a:bodyPr anchor="ctr">
            <a:noAutofit/>
          </a:bodyPr>
          <a:lstStyle/>
          <a:p>
            <a:r>
              <a:rPr kumimoji="1" lang="en-US" altLang="ja-JP" sz="3200" b="1" dirty="0">
                <a:latin typeface="Yu Gothic" panose="020B0400000000000000" pitchFamily="34" charset="-128"/>
                <a:ea typeface="Yu Gothic" panose="020B0400000000000000" pitchFamily="34" charset="-128"/>
              </a:rPr>
              <a:t>Research Award</a:t>
            </a:r>
            <a:r>
              <a:rPr kumimoji="1" lang="ja-JP" altLang="en-US" sz="3200" b="1">
                <a:latin typeface="Yu Gothic" panose="020B0400000000000000" pitchFamily="34" charset="-128"/>
                <a:ea typeface="Yu Gothic" panose="020B0400000000000000" pitchFamily="34" charset="-128"/>
              </a:rPr>
              <a:t>の仕組みについて</a:t>
            </a:r>
          </a:p>
        </p:txBody>
      </p:sp>
      <p:sp>
        <p:nvSpPr>
          <p:cNvPr id="3" name="字幕 2">
            <a:extLst>
              <a:ext uri="{FF2B5EF4-FFF2-40B4-BE49-F238E27FC236}">
                <a16:creationId xmlns:a16="http://schemas.microsoft.com/office/drawing/2014/main" id="{F3A537E7-76FD-2888-E351-B858B896B306}"/>
              </a:ext>
            </a:extLst>
          </p:cNvPr>
          <p:cNvSpPr>
            <a:spLocks noGrp="1"/>
          </p:cNvSpPr>
          <p:nvPr>
            <p:ph type="subTitle" idx="1"/>
          </p:nvPr>
        </p:nvSpPr>
        <p:spPr>
          <a:xfrm>
            <a:off x="986563" y="1282254"/>
            <a:ext cx="2938157" cy="415158"/>
          </a:xfrm>
        </p:spPr>
        <p:txBody>
          <a:bodyPr anchor="ctr">
            <a:normAutofit/>
          </a:bodyPr>
          <a:lstStyle/>
          <a:p>
            <a:pPr algn="l"/>
            <a:r>
              <a:rPr lang="ja-JP" altLang="en-US" sz="1600"/>
              <a:t>応募期間</a:t>
            </a:r>
            <a:r>
              <a:rPr kumimoji="1" lang="ja-JP" altLang="en-US" sz="1600"/>
              <a:t>：</a:t>
            </a:r>
            <a:r>
              <a:rPr kumimoji="1" lang="en-US" altLang="ja-JP" sz="1600" dirty="0"/>
              <a:t>2</a:t>
            </a:r>
            <a:r>
              <a:rPr kumimoji="1" lang="ja-JP" altLang="en-US" sz="1600"/>
              <a:t>月</a:t>
            </a:r>
            <a:r>
              <a:rPr kumimoji="1" lang="en-US" altLang="ja-JP" sz="1600" dirty="0"/>
              <a:t>1</a:t>
            </a:r>
            <a:r>
              <a:rPr kumimoji="1" lang="ja-JP" altLang="en-US" sz="1600"/>
              <a:t>日</a:t>
            </a:r>
            <a:r>
              <a:rPr kumimoji="1" lang="en-US" altLang="ja-JP" sz="1600" dirty="0"/>
              <a:t>〜4</a:t>
            </a:r>
            <a:r>
              <a:rPr kumimoji="1" lang="ja-JP" altLang="en-US" sz="1600"/>
              <a:t>月</a:t>
            </a:r>
            <a:r>
              <a:rPr kumimoji="1" lang="en-US" altLang="ja-JP" sz="1600" dirty="0"/>
              <a:t>1</a:t>
            </a:r>
            <a:r>
              <a:rPr kumimoji="1" lang="ja-JP" altLang="en-US" sz="1600"/>
              <a:t>日</a:t>
            </a:r>
          </a:p>
        </p:txBody>
      </p:sp>
      <p:sp>
        <p:nvSpPr>
          <p:cNvPr id="4" name="円/楕円 3">
            <a:extLst>
              <a:ext uri="{FF2B5EF4-FFF2-40B4-BE49-F238E27FC236}">
                <a16:creationId xmlns:a16="http://schemas.microsoft.com/office/drawing/2014/main" id="{675E957B-E434-6CFC-DAFF-92FDB08DFAD2}"/>
              </a:ext>
            </a:extLst>
          </p:cNvPr>
          <p:cNvSpPr>
            <a:spLocks noChangeAspect="1"/>
          </p:cNvSpPr>
          <p:nvPr/>
        </p:nvSpPr>
        <p:spPr>
          <a:xfrm>
            <a:off x="801385" y="1376737"/>
            <a:ext cx="144000" cy="144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8B70EB0A-B65D-332D-3A9E-F778B3A77F01}"/>
              </a:ext>
            </a:extLst>
          </p:cNvPr>
          <p:cNvCxnSpPr>
            <a:cxnSpLocks/>
          </p:cNvCxnSpPr>
          <p:nvPr/>
        </p:nvCxnSpPr>
        <p:spPr>
          <a:xfrm>
            <a:off x="873385" y="1376737"/>
            <a:ext cx="0" cy="46233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円/楕円 7">
            <a:extLst>
              <a:ext uri="{FF2B5EF4-FFF2-40B4-BE49-F238E27FC236}">
                <a16:creationId xmlns:a16="http://schemas.microsoft.com/office/drawing/2014/main" id="{7C47F441-FE98-F693-1B8A-2452DC0DF4E9}"/>
              </a:ext>
            </a:extLst>
          </p:cNvPr>
          <p:cNvSpPr>
            <a:spLocks noChangeAspect="1"/>
          </p:cNvSpPr>
          <p:nvPr/>
        </p:nvSpPr>
        <p:spPr>
          <a:xfrm>
            <a:off x="799674" y="1847634"/>
            <a:ext cx="144000" cy="144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字幕 2">
            <a:extLst>
              <a:ext uri="{FF2B5EF4-FFF2-40B4-BE49-F238E27FC236}">
                <a16:creationId xmlns:a16="http://schemas.microsoft.com/office/drawing/2014/main" id="{338BAB93-2152-A283-76AD-A8C8291A6255}"/>
              </a:ext>
            </a:extLst>
          </p:cNvPr>
          <p:cNvSpPr txBox="1">
            <a:spLocks/>
          </p:cNvSpPr>
          <p:nvPr/>
        </p:nvSpPr>
        <p:spPr>
          <a:xfrm>
            <a:off x="984770" y="1754945"/>
            <a:ext cx="2938157" cy="41515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600"/>
              <a:t>採択通知：</a:t>
            </a:r>
            <a:r>
              <a:rPr lang="en-US" altLang="ja-JP" sz="1600" dirty="0"/>
              <a:t>4</a:t>
            </a:r>
            <a:r>
              <a:rPr lang="ja-JP" altLang="en-US" sz="1600"/>
              <a:t>月中旬</a:t>
            </a:r>
          </a:p>
        </p:txBody>
      </p:sp>
      <p:sp>
        <p:nvSpPr>
          <p:cNvPr id="10" name="円/楕円 9">
            <a:extLst>
              <a:ext uri="{FF2B5EF4-FFF2-40B4-BE49-F238E27FC236}">
                <a16:creationId xmlns:a16="http://schemas.microsoft.com/office/drawing/2014/main" id="{08274C16-B1E1-E7C0-830C-4B12C57BB2BE}"/>
              </a:ext>
            </a:extLst>
          </p:cNvPr>
          <p:cNvSpPr>
            <a:spLocks noChangeAspect="1"/>
          </p:cNvSpPr>
          <p:nvPr/>
        </p:nvSpPr>
        <p:spPr>
          <a:xfrm>
            <a:off x="808237" y="2400727"/>
            <a:ext cx="144000" cy="144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字幕 2">
            <a:extLst>
              <a:ext uri="{FF2B5EF4-FFF2-40B4-BE49-F238E27FC236}">
                <a16:creationId xmlns:a16="http://schemas.microsoft.com/office/drawing/2014/main" id="{D2973D4C-C32A-631E-7FFB-E2B659C8D127}"/>
              </a:ext>
            </a:extLst>
          </p:cNvPr>
          <p:cNvSpPr txBox="1">
            <a:spLocks/>
          </p:cNvSpPr>
          <p:nvPr/>
        </p:nvSpPr>
        <p:spPr>
          <a:xfrm>
            <a:off x="984769" y="2248324"/>
            <a:ext cx="8806176" cy="73118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1600"/>
              <a:t>成果報告（</a:t>
            </a:r>
            <a:r>
              <a:rPr lang="ja-JP" altLang="en-US" sz="1600" b="1">
                <a:solidFill>
                  <a:srgbClr val="FF0000"/>
                </a:solidFill>
              </a:rPr>
              <a:t>義務</a:t>
            </a:r>
            <a:r>
              <a:rPr lang="ja-JP" altLang="en-US" sz="1600"/>
              <a:t>）：東京支部春期学術大会の公募研究セッションにて研究成果の報告を行う</a:t>
            </a:r>
            <a:r>
              <a:rPr lang="en-US" altLang="ja-JP" sz="1600" dirty="0"/>
              <a:t>. </a:t>
            </a:r>
            <a:r>
              <a:rPr lang="ja-JP" altLang="en-US" sz="1600"/>
              <a:t>同時に</a:t>
            </a:r>
            <a:r>
              <a:rPr lang="en-US" altLang="ja-JP" sz="1600" dirty="0"/>
              <a:t>Research Award</a:t>
            </a:r>
            <a:r>
              <a:rPr lang="ja-JP" altLang="en-US" sz="1600"/>
              <a:t>表彰楯の授与式を行う　：</a:t>
            </a:r>
            <a:r>
              <a:rPr lang="en-US" altLang="ja-JP" sz="1600" dirty="0"/>
              <a:t>5</a:t>
            </a:r>
            <a:r>
              <a:rPr lang="ja-JP" altLang="en-US" sz="1600"/>
              <a:t>月中旬</a:t>
            </a:r>
            <a:endParaRPr lang="en-US" altLang="ja-JP" sz="1600" dirty="0"/>
          </a:p>
        </p:txBody>
      </p:sp>
      <p:sp>
        <p:nvSpPr>
          <p:cNvPr id="12" name="円/楕円 11">
            <a:extLst>
              <a:ext uri="{FF2B5EF4-FFF2-40B4-BE49-F238E27FC236}">
                <a16:creationId xmlns:a16="http://schemas.microsoft.com/office/drawing/2014/main" id="{57992F39-1A4E-692B-5FB2-7B083BDF8ADB}"/>
              </a:ext>
            </a:extLst>
          </p:cNvPr>
          <p:cNvSpPr>
            <a:spLocks noChangeAspect="1"/>
          </p:cNvSpPr>
          <p:nvPr/>
        </p:nvSpPr>
        <p:spPr>
          <a:xfrm>
            <a:off x="808237" y="3486364"/>
            <a:ext cx="144000" cy="1440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C6E1E7AE-121B-BB1A-39C4-29AF31076A40}"/>
              </a:ext>
            </a:extLst>
          </p:cNvPr>
          <p:cNvSpPr>
            <a:spLocks noChangeAspect="1"/>
          </p:cNvSpPr>
          <p:nvPr/>
        </p:nvSpPr>
        <p:spPr>
          <a:xfrm>
            <a:off x="806527" y="4666179"/>
            <a:ext cx="144000" cy="1440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字幕 2">
            <a:extLst>
              <a:ext uri="{FF2B5EF4-FFF2-40B4-BE49-F238E27FC236}">
                <a16:creationId xmlns:a16="http://schemas.microsoft.com/office/drawing/2014/main" id="{90A9A045-0AC1-7D27-8427-11A2E1B8796F}"/>
              </a:ext>
            </a:extLst>
          </p:cNvPr>
          <p:cNvSpPr txBox="1">
            <a:spLocks/>
          </p:cNvSpPr>
          <p:nvPr/>
        </p:nvSpPr>
        <p:spPr>
          <a:xfrm>
            <a:off x="976289" y="3411022"/>
            <a:ext cx="8147160" cy="73118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1600"/>
              <a:t>初回論文投稿（</a:t>
            </a:r>
            <a:r>
              <a:rPr lang="ja-JP" altLang="en-US" sz="1600" b="1">
                <a:solidFill>
                  <a:srgbClr val="FF0000"/>
                </a:solidFill>
              </a:rPr>
              <a:t>任意</a:t>
            </a:r>
            <a:r>
              <a:rPr lang="ja-JP" altLang="en-US" sz="1600"/>
              <a:t>）：日本放射線技術学会誌（和文誌）へ</a:t>
            </a:r>
            <a:r>
              <a:rPr lang="ja-JP" altLang="en-US" sz="1800" b="1"/>
              <a:t>半年以内</a:t>
            </a:r>
            <a:r>
              <a:rPr lang="ja-JP" altLang="en-US" sz="1600"/>
              <a:t>：</a:t>
            </a:r>
            <a:r>
              <a:rPr lang="en-US" altLang="ja-JP" sz="1600" dirty="0"/>
              <a:t>11</a:t>
            </a:r>
            <a:r>
              <a:rPr lang="ja-JP" altLang="en-US" sz="1600"/>
              <a:t>月中旬まで</a:t>
            </a:r>
            <a:endParaRPr lang="en-US" altLang="ja-JP" sz="1600" dirty="0"/>
          </a:p>
          <a:p>
            <a:pPr algn="l">
              <a:lnSpc>
                <a:spcPct val="150000"/>
              </a:lnSpc>
            </a:pPr>
            <a:r>
              <a:rPr lang="ja-JP" altLang="en-US" sz="1600"/>
              <a:t>もしくは</a:t>
            </a:r>
            <a:r>
              <a:rPr lang="en-US" altLang="ja-JP" sz="1600" dirty="0"/>
              <a:t>RPT</a:t>
            </a:r>
            <a:r>
              <a:rPr lang="ja-JP" altLang="en-US" sz="1600"/>
              <a:t>誌（英文誌）へ</a:t>
            </a:r>
            <a:r>
              <a:rPr lang="en-US" altLang="ja-JP" sz="1800" b="1" dirty="0"/>
              <a:t>1</a:t>
            </a:r>
            <a:r>
              <a:rPr lang="ja-JP" altLang="en-US" sz="1800" b="1"/>
              <a:t>年以内</a:t>
            </a:r>
            <a:r>
              <a:rPr lang="ja-JP" altLang="en-US" sz="1600"/>
              <a:t>：翌年の</a:t>
            </a:r>
            <a:r>
              <a:rPr lang="en-US" altLang="ja-JP" sz="1600" dirty="0"/>
              <a:t>5</a:t>
            </a:r>
            <a:r>
              <a:rPr lang="ja-JP" altLang="en-US" sz="1600"/>
              <a:t>月中旬まで</a:t>
            </a:r>
            <a:endParaRPr lang="en-US" altLang="ja-JP" sz="1600" dirty="0"/>
          </a:p>
        </p:txBody>
      </p:sp>
      <p:sp>
        <p:nvSpPr>
          <p:cNvPr id="15" name="右矢印 14">
            <a:extLst>
              <a:ext uri="{FF2B5EF4-FFF2-40B4-BE49-F238E27FC236}">
                <a16:creationId xmlns:a16="http://schemas.microsoft.com/office/drawing/2014/main" id="{F4A9721D-4D34-DFD2-ED5B-74C4B06684A5}"/>
              </a:ext>
            </a:extLst>
          </p:cNvPr>
          <p:cNvSpPr/>
          <p:nvPr/>
        </p:nvSpPr>
        <p:spPr>
          <a:xfrm>
            <a:off x="9193269" y="3617313"/>
            <a:ext cx="35780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字幕 2">
            <a:extLst>
              <a:ext uri="{FF2B5EF4-FFF2-40B4-BE49-F238E27FC236}">
                <a16:creationId xmlns:a16="http://schemas.microsoft.com/office/drawing/2014/main" id="{4549FEB7-C8F1-7DFF-8943-E1CC0D43BB1F}"/>
              </a:ext>
            </a:extLst>
          </p:cNvPr>
          <p:cNvSpPr txBox="1">
            <a:spLocks/>
          </p:cNvSpPr>
          <p:nvPr/>
        </p:nvSpPr>
        <p:spPr>
          <a:xfrm>
            <a:off x="9372170" y="3430713"/>
            <a:ext cx="2400828" cy="73118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1600"/>
              <a:t>この条件を満たせば</a:t>
            </a:r>
            <a:endParaRPr lang="en-US" altLang="ja-JP" sz="1600" dirty="0"/>
          </a:p>
          <a:p>
            <a:pPr>
              <a:lnSpc>
                <a:spcPct val="100000"/>
              </a:lnSpc>
            </a:pPr>
            <a:r>
              <a:rPr lang="ja-JP" altLang="en-US" sz="1800" b="1">
                <a:solidFill>
                  <a:srgbClr val="FF0000"/>
                </a:solidFill>
              </a:rPr>
              <a:t>副賞</a:t>
            </a:r>
            <a:r>
              <a:rPr lang="en-US" altLang="ja-JP" sz="1800" b="1" dirty="0">
                <a:solidFill>
                  <a:srgbClr val="FF0000"/>
                </a:solidFill>
              </a:rPr>
              <a:t>10</a:t>
            </a:r>
            <a:r>
              <a:rPr lang="ja-JP" altLang="en-US" sz="1800" b="1">
                <a:solidFill>
                  <a:srgbClr val="FF0000"/>
                </a:solidFill>
              </a:rPr>
              <a:t>万円</a:t>
            </a:r>
            <a:r>
              <a:rPr lang="ja-JP" altLang="en-US" sz="1600"/>
              <a:t>を授与</a:t>
            </a:r>
            <a:endParaRPr lang="en-US" altLang="ja-JP" sz="1600" dirty="0"/>
          </a:p>
        </p:txBody>
      </p:sp>
      <p:sp>
        <p:nvSpPr>
          <p:cNvPr id="17" name="角丸四角形 16">
            <a:extLst>
              <a:ext uri="{FF2B5EF4-FFF2-40B4-BE49-F238E27FC236}">
                <a16:creationId xmlns:a16="http://schemas.microsoft.com/office/drawing/2014/main" id="{C229AFCE-A890-D762-1196-81139666CDCE}"/>
              </a:ext>
            </a:extLst>
          </p:cNvPr>
          <p:cNvSpPr/>
          <p:nvPr/>
        </p:nvSpPr>
        <p:spPr>
          <a:xfrm>
            <a:off x="575353" y="3215814"/>
            <a:ext cx="11260476" cy="116098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字幕 2">
            <a:extLst>
              <a:ext uri="{FF2B5EF4-FFF2-40B4-BE49-F238E27FC236}">
                <a16:creationId xmlns:a16="http://schemas.microsoft.com/office/drawing/2014/main" id="{3F08976F-8550-2B7D-572D-D62521D1BB58}"/>
              </a:ext>
            </a:extLst>
          </p:cNvPr>
          <p:cNvSpPr txBox="1">
            <a:spLocks/>
          </p:cNvSpPr>
          <p:nvPr/>
        </p:nvSpPr>
        <p:spPr>
          <a:xfrm>
            <a:off x="976289" y="4578995"/>
            <a:ext cx="9287674" cy="73118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1600"/>
              <a:t>論文受理：上記</a:t>
            </a:r>
            <a:r>
              <a:rPr lang="en-US" altLang="ja-JP" sz="1600" dirty="0"/>
              <a:t>2</a:t>
            </a:r>
            <a:r>
              <a:rPr lang="ja-JP" altLang="en-US" sz="1600"/>
              <a:t>誌</a:t>
            </a:r>
            <a:r>
              <a:rPr lang="en-US" altLang="ja-JP" sz="1600" dirty="0"/>
              <a:t> (</a:t>
            </a:r>
            <a:r>
              <a:rPr lang="ja-JP" altLang="en-US" sz="1600"/>
              <a:t>日本放射線技術学会誌</a:t>
            </a:r>
            <a:r>
              <a:rPr lang="en-US" altLang="ja-JP" sz="1600" dirty="0"/>
              <a:t>, RPT</a:t>
            </a:r>
            <a:r>
              <a:rPr lang="ja-JP" altLang="en-US" sz="1600"/>
              <a:t>誌</a:t>
            </a:r>
            <a:r>
              <a:rPr lang="en-US" altLang="ja-JP" sz="1600" dirty="0"/>
              <a:t>)</a:t>
            </a:r>
            <a:r>
              <a:rPr lang="ja-JP" altLang="en-US" sz="1600"/>
              <a:t>への投稿を推奨していますが</a:t>
            </a:r>
            <a:r>
              <a:rPr lang="en-US" altLang="ja-JP" sz="1600" dirty="0"/>
              <a:t>, </a:t>
            </a:r>
          </a:p>
          <a:p>
            <a:pPr algn="l">
              <a:lnSpc>
                <a:spcPct val="150000"/>
              </a:lnSpc>
            </a:pPr>
            <a:r>
              <a:rPr lang="ja-JP" altLang="en-US" sz="1600"/>
              <a:t>最終的な投稿先は別の雑誌でもかまいません</a:t>
            </a:r>
            <a:r>
              <a:rPr lang="en-US" altLang="ja-JP" sz="1600" dirty="0"/>
              <a:t>. </a:t>
            </a:r>
            <a:r>
              <a:rPr lang="ja-JP" altLang="en-US" sz="1600"/>
              <a:t>論文が受理されたことを支部</a:t>
            </a:r>
            <a:r>
              <a:rPr lang="en-US" altLang="ja-JP" sz="1600" dirty="0"/>
              <a:t>HP</a:t>
            </a:r>
            <a:r>
              <a:rPr lang="ja-JP" altLang="en-US" sz="1600"/>
              <a:t>で紹介します</a:t>
            </a:r>
            <a:r>
              <a:rPr lang="en-US" altLang="ja-JP" sz="1600" dirty="0"/>
              <a:t>.</a:t>
            </a:r>
          </a:p>
        </p:txBody>
      </p:sp>
      <p:sp>
        <p:nvSpPr>
          <p:cNvPr id="19" name="字幕 2">
            <a:extLst>
              <a:ext uri="{FF2B5EF4-FFF2-40B4-BE49-F238E27FC236}">
                <a16:creationId xmlns:a16="http://schemas.microsoft.com/office/drawing/2014/main" id="{0718F91F-C23F-54EC-7BF1-1121F8BED9F7}"/>
              </a:ext>
            </a:extLst>
          </p:cNvPr>
          <p:cNvSpPr txBox="1">
            <a:spLocks/>
          </p:cNvSpPr>
          <p:nvPr/>
        </p:nvSpPr>
        <p:spPr>
          <a:xfrm>
            <a:off x="6548400" y="1366791"/>
            <a:ext cx="5224598" cy="627962"/>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600" dirty="0">
                <a:solidFill>
                  <a:srgbClr val="FF0000"/>
                </a:solidFill>
              </a:rPr>
              <a:t>※</a:t>
            </a:r>
            <a:r>
              <a:rPr lang="ja-JP" altLang="en-US" sz="1600"/>
              <a:t>採択から成果報告までの期間が短いため</a:t>
            </a:r>
            <a:r>
              <a:rPr lang="en-US" altLang="ja-JP" sz="1600" dirty="0"/>
              <a:t>, </a:t>
            </a:r>
          </a:p>
          <a:p>
            <a:pPr algn="l"/>
            <a:r>
              <a:rPr lang="ja-JP" altLang="en-US" sz="1600"/>
              <a:t>　応募時点で完成度の高い研究である必要があります</a:t>
            </a:r>
            <a:r>
              <a:rPr lang="en-US" altLang="ja-JP" sz="1600" dirty="0"/>
              <a:t>.</a:t>
            </a:r>
            <a:endParaRPr lang="ja-JP" altLang="en-US" sz="1600"/>
          </a:p>
        </p:txBody>
      </p:sp>
      <p:sp>
        <p:nvSpPr>
          <p:cNvPr id="20" name="字幕 2">
            <a:extLst>
              <a:ext uri="{FF2B5EF4-FFF2-40B4-BE49-F238E27FC236}">
                <a16:creationId xmlns:a16="http://schemas.microsoft.com/office/drawing/2014/main" id="{32936DAA-EACE-A17C-82B4-9B579F21A013}"/>
              </a:ext>
            </a:extLst>
          </p:cNvPr>
          <p:cNvSpPr txBox="1">
            <a:spLocks/>
          </p:cNvSpPr>
          <p:nvPr/>
        </p:nvSpPr>
        <p:spPr>
          <a:xfrm>
            <a:off x="943673" y="5541035"/>
            <a:ext cx="10892155" cy="102399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600" dirty="0">
                <a:solidFill>
                  <a:srgbClr val="FF0000"/>
                </a:solidFill>
              </a:rPr>
              <a:t>※</a:t>
            </a:r>
            <a:r>
              <a:rPr lang="ja-JP" altLang="en-US" sz="1600"/>
              <a:t>副賞は研究を「論文の形」にするという最初の難関を超えるための発奮材料として企画しています</a:t>
            </a:r>
            <a:r>
              <a:rPr lang="en-US" altLang="ja-JP" sz="1600" dirty="0"/>
              <a:t>.</a:t>
            </a:r>
          </a:p>
          <a:p>
            <a:pPr algn="l"/>
            <a:r>
              <a:rPr lang="ja-JP" altLang="en-US" sz="1600"/>
              <a:t>　論文の採否に関わらず</a:t>
            </a:r>
            <a:r>
              <a:rPr lang="en-US" altLang="ja-JP" sz="1600" dirty="0"/>
              <a:t>, </a:t>
            </a:r>
            <a:r>
              <a:rPr lang="ja-JP" altLang="en-US" sz="1600"/>
              <a:t>初回投稿を完了すれば授与します</a:t>
            </a:r>
            <a:r>
              <a:rPr lang="en-US" altLang="ja-JP" sz="1600" dirty="0"/>
              <a:t>.</a:t>
            </a:r>
          </a:p>
          <a:p>
            <a:pPr algn="l"/>
            <a:r>
              <a:rPr lang="ja-JP" altLang="en-US" sz="1600"/>
              <a:t>　ただし</a:t>
            </a:r>
            <a:r>
              <a:rPr lang="en-US" altLang="ja-JP" sz="1600" dirty="0"/>
              <a:t>, </a:t>
            </a:r>
            <a:r>
              <a:rPr lang="ja-JP" altLang="en-US" sz="1600"/>
              <a:t>初回投稿の内容は</a:t>
            </a:r>
            <a:r>
              <a:rPr lang="en-US" altLang="ja-JP" sz="1600" dirty="0"/>
              <a:t>, </a:t>
            </a:r>
            <a:r>
              <a:rPr lang="ja-JP" altLang="en-US" sz="1600"/>
              <a:t>査読者に敬意を払い学術論文としてふさわしい内容としてください</a:t>
            </a:r>
            <a:r>
              <a:rPr lang="en-US" altLang="ja-JP" sz="1600" dirty="0"/>
              <a:t>.</a:t>
            </a:r>
            <a:endParaRPr lang="ja-JP" altLang="en-US" sz="1600"/>
          </a:p>
        </p:txBody>
      </p:sp>
    </p:spTree>
    <p:extLst>
      <p:ext uri="{BB962C8B-B14F-4D97-AF65-F5344CB8AC3E}">
        <p14:creationId xmlns:p14="http://schemas.microsoft.com/office/powerpoint/2010/main" val="221180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8F3B-A2C0-27F0-78C8-4CAEBBACCB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365B105-253B-48BF-D3D9-37EFBD9A1E44}"/>
              </a:ext>
            </a:extLst>
          </p:cNvPr>
          <p:cNvSpPr>
            <a:spLocks noGrp="1"/>
          </p:cNvSpPr>
          <p:nvPr>
            <p:ph type="ctrTitle"/>
          </p:nvPr>
        </p:nvSpPr>
        <p:spPr>
          <a:xfrm>
            <a:off x="154112" y="197689"/>
            <a:ext cx="12037888" cy="819453"/>
          </a:xfrm>
        </p:spPr>
        <p:txBody>
          <a:bodyPr anchor="ctr">
            <a:noAutofit/>
          </a:bodyPr>
          <a:lstStyle/>
          <a:p>
            <a:r>
              <a:rPr kumimoji="1" lang="en-US" altLang="ja-JP" sz="3200" b="1" dirty="0">
                <a:latin typeface="Yu Gothic" panose="020B0400000000000000" pitchFamily="34" charset="-128"/>
                <a:ea typeface="Yu Gothic" panose="020B0400000000000000" pitchFamily="34" charset="-128"/>
              </a:rPr>
              <a:t>Research Award</a:t>
            </a:r>
            <a:r>
              <a:rPr kumimoji="1" lang="ja-JP" altLang="en-US" sz="3200" b="1">
                <a:latin typeface="Yu Gothic" panose="020B0400000000000000" pitchFamily="34" charset="-128"/>
                <a:ea typeface="Yu Gothic" panose="020B0400000000000000" pitchFamily="34" charset="-128"/>
              </a:rPr>
              <a:t>研究支援事例</a:t>
            </a:r>
          </a:p>
        </p:txBody>
      </p:sp>
      <p:sp>
        <p:nvSpPr>
          <p:cNvPr id="21" name="字幕 2">
            <a:extLst>
              <a:ext uri="{FF2B5EF4-FFF2-40B4-BE49-F238E27FC236}">
                <a16:creationId xmlns:a16="http://schemas.microsoft.com/office/drawing/2014/main" id="{03150B57-1565-C421-2C17-D96474E4DF3D}"/>
              </a:ext>
            </a:extLst>
          </p:cNvPr>
          <p:cNvSpPr txBox="1">
            <a:spLocks/>
          </p:cNvSpPr>
          <p:nvPr/>
        </p:nvSpPr>
        <p:spPr>
          <a:xfrm>
            <a:off x="986319" y="1461938"/>
            <a:ext cx="11013897" cy="144610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gn="l">
              <a:buFont typeface="Arial" panose="020B0604020202020204" pitchFamily="34" charset="0"/>
              <a:buChar char="•"/>
            </a:pPr>
            <a:r>
              <a:rPr lang="ja-JP" altLang="en-US" sz="1600" b="1">
                <a:solidFill>
                  <a:schemeClr val="accent5"/>
                </a:solidFill>
                <a:latin typeface="Yu Gothic" panose="020B0400000000000000" pitchFamily="34" charset="-128"/>
                <a:ea typeface="Yu Gothic" panose="020B0400000000000000" pitchFamily="34" charset="-128"/>
              </a:rPr>
              <a:t>公募研究セッションでの質疑応答</a:t>
            </a:r>
            <a:endParaRPr lang="en-US" altLang="ja-JP" sz="1600" b="1" dirty="0">
              <a:solidFill>
                <a:schemeClr val="accent5"/>
              </a:solidFill>
              <a:latin typeface="Yu Gothic" panose="020B0400000000000000" pitchFamily="34" charset="-128"/>
              <a:ea typeface="Yu Gothic" panose="020B0400000000000000" pitchFamily="34" charset="-128"/>
            </a:endParaRPr>
          </a:p>
          <a:p>
            <a:pPr algn="l"/>
            <a:r>
              <a:rPr lang="ja-JP" altLang="en-US" sz="1600" b="1">
                <a:latin typeface="Yu Gothic" panose="020B0400000000000000" pitchFamily="34" charset="-128"/>
                <a:ea typeface="Yu Gothic" panose="020B0400000000000000" pitchFamily="34" charset="-128"/>
              </a:rPr>
              <a:t>　→学術委員会が選出した座長を中心に論文化にむけた充実したディスカッションが展開されるため</a:t>
            </a:r>
            <a:r>
              <a:rPr lang="en-US" altLang="ja-JP" sz="1600" b="1" dirty="0">
                <a:latin typeface="Yu Gothic" panose="020B0400000000000000" pitchFamily="34" charset="-128"/>
                <a:ea typeface="Yu Gothic" panose="020B0400000000000000" pitchFamily="34" charset="-128"/>
              </a:rPr>
              <a:t>,</a:t>
            </a:r>
          </a:p>
          <a:p>
            <a:pPr algn="l"/>
            <a:r>
              <a:rPr lang="ja-JP" altLang="en-US" sz="1600" b="1">
                <a:latin typeface="Yu Gothic" panose="020B0400000000000000" pitchFamily="34" charset="-128"/>
                <a:ea typeface="Yu Gothic" panose="020B0400000000000000" pitchFamily="34" charset="-128"/>
              </a:rPr>
              <a:t>　　論文執筆の際に役立ちます</a:t>
            </a:r>
            <a:r>
              <a:rPr lang="en-US" altLang="ja-JP" sz="1600" b="1" dirty="0">
                <a:latin typeface="Yu Gothic" panose="020B0400000000000000" pitchFamily="34" charset="-128"/>
                <a:ea typeface="Yu Gothic" panose="020B0400000000000000" pitchFamily="34" charset="-128"/>
              </a:rPr>
              <a:t>.</a:t>
            </a:r>
            <a:endParaRPr lang="ja-JP" altLang="en-US" sz="1600" b="1">
              <a:latin typeface="Yu Gothic" panose="020B0400000000000000" pitchFamily="34" charset="-128"/>
              <a:ea typeface="Yu Gothic" panose="020B0400000000000000" pitchFamily="34" charset="-128"/>
            </a:endParaRPr>
          </a:p>
        </p:txBody>
      </p:sp>
      <p:sp>
        <p:nvSpPr>
          <p:cNvPr id="22" name="字幕 2">
            <a:extLst>
              <a:ext uri="{FF2B5EF4-FFF2-40B4-BE49-F238E27FC236}">
                <a16:creationId xmlns:a16="http://schemas.microsoft.com/office/drawing/2014/main" id="{10AFE4AA-14C6-149C-D98D-48A6BD2B85BE}"/>
              </a:ext>
            </a:extLst>
          </p:cNvPr>
          <p:cNvSpPr txBox="1">
            <a:spLocks/>
          </p:cNvSpPr>
          <p:nvPr/>
        </p:nvSpPr>
        <p:spPr>
          <a:xfrm>
            <a:off x="986318" y="3067473"/>
            <a:ext cx="10434651" cy="144610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gn="l">
              <a:buFont typeface="Arial" panose="020B0604020202020204" pitchFamily="34" charset="0"/>
              <a:buChar char="•"/>
            </a:pPr>
            <a:r>
              <a:rPr lang="ja-JP" altLang="en-US" sz="1600" b="1">
                <a:solidFill>
                  <a:schemeClr val="accent5"/>
                </a:solidFill>
                <a:latin typeface="Yu Gothic" panose="020B0400000000000000" pitchFamily="34" charset="-128"/>
                <a:ea typeface="Yu Gothic" panose="020B0400000000000000" pitchFamily="34" charset="-128"/>
              </a:rPr>
              <a:t>学術委員会のネットワークの利用</a:t>
            </a:r>
            <a:endParaRPr lang="en-US" altLang="ja-JP" sz="1600" b="1" dirty="0">
              <a:solidFill>
                <a:schemeClr val="accent5"/>
              </a:solidFill>
              <a:latin typeface="Yu Gothic" panose="020B0400000000000000" pitchFamily="34" charset="-128"/>
              <a:ea typeface="Yu Gothic" panose="020B0400000000000000" pitchFamily="34" charset="-128"/>
            </a:endParaRPr>
          </a:p>
          <a:p>
            <a:pPr algn="l"/>
            <a:r>
              <a:rPr lang="ja-JP" altLang="en-US" sz="1600" b="1">
                <a:latin typeface="Yu Gothic" panose="020B0400000000000000" pitchFamily="34" charset="-128"/>
                <a:ea typeface="Yu Gothic" panose="020B0400000000000000" pitchFamily="34" charset="-128"/>
              </a:rPr>
              <a:t>　</a:t>
            </a:r>
            <a:r>
              <a:rPr lang="en-US" altLang="ja-JP" sz="1600" b="1" dirty="0">
                <a:latin typeface="Yu Gothic" panose="020B0400000000000000" pitchFamily="34" charset="-128"/>
                <a:ea typeface="Yu Gothic" panose="020B0400000000000000" pitchFamily="34" charset="-128"/>
              </a:rPr>
              <a:t> </a:t>
            </a:r>
            <a:r>
              <a:rPr lang="ja-JP" altLang="en-US" sz="1600" b="1">
                <a:latin typeface="Yu Gothic" panose="020B0400000000000000" pitchFamily="34" charset="-128"/>
                <a:ea typeface="Yu Gothic" panose="020B0400000000000000" pitchFamily="34" charset="-128"/>
              </a:rPr>
              <a:t>→支部役員のメーリングリストや</a:t>
            </a:r>
            <a:r>
              <a:rPr lang="en-US" altLang="ja-JP" sz="1600" b="1" dirty="0">
                <a:latin typeface="Yu Gothic" panose="020B0400000000000000" pitchFamily="34" charset="-128"/>
                <a:ea typeface="Yu Gothic" panose="020B0400000000000000" pitchFamily="34" charset="-128"/>
              </a:rPr>
              <a:t>, </a:t>
            </a:r>
            <a:r>
              <a:rPr lang="ja-JP" altLang="en-US" sz="1600" b="1">
                <a:latin typeface="Yu Gothic" panose="020B0400000000000000" pitchFamily="34" charset="-128"/>
                <a:ea typeface="Yu Gothic" panose="020B0400000000000000" pitchFamily="34" charset="-128"/>
              </a:rPr>
              <a:t>班員が所属している学会のメールマガジンを活用した研究支援が可能です</a:t>
            </a:r>
            <a:r>
              <a:rPr lang="en-US" altLang="ja-JP" sz="1600" b="1" dirty="0">
                <a:latin typeface="Yu Gothic" panose="020B0400000000000000" pitchFamily="34" charset="-128"/>
                <a:ea typeface="Yu Gothic" panose="020B0400000000000000" pitchFamily="34" charset="-128"/>
              </a:rPr>
              <a:t>.</a:t>
            </a:r>
          </a:p>
          <a:p>
            <a:pPr algn="l"/>
            <a:r>
              <a:rPr lang="ja-JP" altLang="en-US" sz="1600" b="1">
                <a:latin typeface="Yu Gothic" panose="020B0400000000000000" pitchFamily="34" charset="-128"/>
                <a:ea typeface="Yu Gothic" panose="020B0400000000000000" pitchFamily="34" charset="-128"/>
              </a:rPr>
              <a:t>　　</a:t>
            </a:r>
            <a:r>
              <a:rPr lang="en-US" altLang="ja-JP" sz="1600" b="1" dirty="0">
                <a:latin typeface="Yu Gothic" panose="020B0400000000000000" pitchFamily="34" charset="-128"/>
                <a:ea typeface="Yu Gothic" panose="020B0400000000000000" pitchFamily="34" charset="-128"/>
              </a:rPr>
              <a:t> </a:t>
            </a:r>
            <a:r>
              <a:rPr lang="ja-JP" altLang="en-US" sz="1600" b="1">
                <a:latin typeface="Yu Gothic" panose="020B0400000000000000" pitchFamily="34" charset="-128"/>
                <a:ea typeface="Yu Gothic" panose="020B0400000000000000" pitchFamily="34" charset="-128"/>
              </a:rPr>
              <a:t>例えば</a:t>
            </a:r>
            <a:r>
              <a:rPr lang="en-US" altLang="ja-JP" sz="1600" b="1" dirty="0">
                <a:latin typeface="Yu Gothic" panose="020B0400000000000000" pitchFamily="34" charset="-128"/>
                <a:ea typeface="Yu Gothic" panose="020B0400000000000000" pitchFamily="34" charset="-128"/>
              </a:rPr>
              <a:t>, </a:t>
            </a:r>
            <a:r>
              <a:rPr lang="ja-JP" altLang="en-US" sz="1600" b="1">
                <a:latin typeface="Yu Gothic" panose="020B0400000000000000" pitchFamily="34" charset="-128"/>
                <a:ea typeface="Yu Gothic" panose="020B0400000000000000" pitchFamily="34" charset="-128"/>
              </a:rPr>
              <a:t>アンケート調査の回答数増加などが期待できます</a:t>
            </a:r>
            <a:r>
              <a:rPr lang="en-US" altLang="ja-JP" sz="1600" b="1" dirty="0">
                <a:latin typeface="Yu Gothic" panose="020B0400000000000000" pitchFamily="34" charset="-128"/>
                <a:ea typeface="Yu Gothic" panose="020B0400000000000000" pitchFamily="34" charset="-128"/>
              </a:rPr>
              <a:t>.</a:t>
            </a:r>
            <a:endParaRPr lang="ja-JP" altLang="en-US" sz="1600" b="1">
              <a:latin typeface="Yu Gothic" panose="020B0400000000000000" pitchFamily="34" charset="-128"/>
              <a:ea typeface="Yu Gothic" panose="020B0400000000000000" pitchFamily="34" charset="-128"/>
            </a:endParaRPr>
          </a:p>
        </p:txBody>
      </p:sp>
      <p:sp>
        <p:nvSpPr>
          <p:cNvPr id="23" name="字幕 2">
            <a:extLst>
              <a:ext uri="{FF2B5EF4-FFF2-40B4-BE49-F238E27FC236}">
                <a16:creationId xmlns:a16="http://schemas.microsoft.com/office/drawing/2014/main" id="{6B784563-D3DF-7DC1-71F0-2E7E39749A2E}"/>
              </a:ext>
            </a:extLst>
          </p:cNvPr>
          <p:cNvSpPr txBox="1">
            <a:spLocks/>
          </p:cNvSpPr>
          <p:nvPr/>
        </p:nvSpPr>
        <p:spPr>
          <a:xfrm>
            <a:off x="986318" y="4673009"/>
            <a:ext cx="11013897" cy="144610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gn="l">
              <a:buFont typeface="Arial" panose="020B0604020202020204" pitchFamily="34" charset="0"/>
              <a:buChar char="•"/>
            </a:pPr>
            <a:r>
              <a:rPr lang="ja-JP" altLang="en-US" sz="1600" b="1">
                <a:solidFill>
                  <a:schemeClr val="accent5"/>
                </a:solidFill>
                <a:latin typeface="Yu Gothic" panose="020B0400000000000000" pitchFamily="34" charset="-128"/>
                <a:ea typeface="Yu Gothic" panose="020B0400000000000000" pitchFamily="34" charset="-128"/>
              </a:rPr>
              <a:t>表彰楯の授与</a:t>
            </a:r>
            <a:endParaRPr lang="en-US" altLang="ja-JP" sz="1600" b="1" dirty="0">
              <a:solidFill>
                <a:schemeClr val="accent5"/>
              </a:solidFill>
              <a:latin typeface="Yu Gothic" panose="020B0400000000000000" pitchFamily="34" charset="-128"/>
              <a:ea typeface="Yu Gothic" panose="020B0400000000000000" pitchFamily="34" charset="-128"/>
            </a:endParaRPr>
          </a:p>
          <a:p>
            <a:pPr algn="l"/>
            <a:r>
              <a:rPr lang="ja-JP" altLang="en-US" sz="1600" b="1">
                <a:latin typeface="Yu Gothic" panose="020B0400000000000000" pitchFamily="34" charset="-128"/>
                <a:ea typeface="Yu Gothic" panose="020B0400000000000000" pitchFamily="34" charset="-128"/>
              </a:rPr>
              <a:t>　→成果報告の発表が終了した時点で</a:t>
            </a:r>
            <a:r>
              <a:rPr lang="en-US" altLang="ja-JP" sz="1600" b="1" dirty="0">
                <a:latin typeface="Yu Gothic" panose="020B0400000000000000" pitchFamily="34" charset="-128"/>
                <a:ea typeface="Yu Gothic" panose="020B0400000000000000" pitchFamily="34" charset="-128"/>
              </a:rPr>
              <a:t>, </a:t>
            </a:r>
            <a:r>
              <a:rPr lang="ja-JP" altLang="en-US" sz="1600" b="1">
                <a:latin typeface="Yu Gothic" panose="020B0400000000000000" pitchFamily="34" charset="-128"/>
                <a:ea typeface="Yu Gothic" panose="020B0400000000000000" pitchFamily="34" charset="-128"/>
              </a:rPr>
              <a:t>研究題目・研究者名が刻字された表彰楯を授与しています</a:t>
            </a:r>
            <a:r>
              <a:rPr lang="en-US" altLang="ja-JP" sz="1600" b="1" dirty="0">
                <a:latin typeface="Yu Gothic" panose="020B0400000000000000" pitchFamily="34" charset="-128"/>
                <a:ea typeface="Yu Gothic" panose="020B0400000000000000" pitchFamily="34" charset="-128"/>
              </a:rPr>
              <a:t>.</a:t>
            </a:r>
          </a:p>
          <a:p>
            <a:pPr algn="l"/>
            <a:r>
              <a:rPr lang="ja-JP" altLang="en-US" sz="1600" b="1">
                <a:latin typeface="Yu Gothic" panose="020B0400000000000000" pitchFamily="34" charset="-128"/>
                <a:ea typeface="Yu Gothic" panose="020B0400000000000000" pitchFamily="34" charset="-128"/>
              </a:rPr>
              <a:t>　　論文化に向けて心が折れそうな時に眺めましょう！きっと頑張れるはずです！</a:t>
            </a:r>
          </a:p>
        </p:txBody>
      </p:sp>
      <p:pic>
        <p:nvPicPr>
          <p:cNvPr id="25" name="図 24">
            <a:extLst>
              <a:ext uri="{FF2B5EF4-FFF2-40B4-BE49-F238E27FC236}">
                <a16:creationId xmlns:a16="http://schemas.microsoft.com/office/drawing/2014/main" id="{CD25482F-AA71-973C-A012-E59E62A3D579}"/>
              </a:ext>
            </a:extLst>
          </p:cNvPr>
          <p:cNvPicPr>
            <a:picLocks noChangeAspect="1"/>
          </p:cNvPicPr>
          <p:nvPr/>
        </p:nvPicPr>
        <p:blipFill rotWithShape="1">
          <a:blip r:embed="rId2"/>
          <a:srcRect l="13405" t="21317" r="18913" b="21317"/>
          <a:stretch/>
        </p:blipFill>
        <p:spPr>
          <a:xfrm>
            <a:off x="10356350" y="4772963"/>
            <a:ext cx="1251941" cy="1887348"/>
          </a:xfrm>
          <a:prstGeom prst="rect">
            <a:avLst/>
          </a:prstGeom>
        </p:spPr>
      </p:pic>
      <p:pic>
        <p:nvPicPr>
          <p:cNvPr id="27" name="グラフィックス 26" descr="会議 単色塗りつぶし">
            <a:extLst>
              <a:ext uri="{FF2B5EF4-FFF2-40B4-BE49-F238E27FC236}">
                <a16:creationId xmlns:a16="http://schemas.microsoft.com/office/drawing/2014/main" id="{077CC137-B432-4184-F228-FD705D1C6E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2822" y="2566284"/>
            <a:ext cx="1224716" cy="1224716"/>
          </a:xfrm>
          <a:prstGeom prst="rect">
            <a:avLst/>
          </a:prstGeom>
        </p:spPr>
      </p:pic>
      <p:pic>
        <p:nvPicPr>
          <p:cNvPr id="29" name="グラフィックス 28" descr="教室 単色塗りつぶし">
            <a:extLst>
              <a:ext uri="{FF2B5EF4-FFF2-40B4-BE49-F238E27FC236}">
                <a16:creationId xmlns:a16="http://schemas.microsoft.com/office/drawing/2014/main" id="{1F654AAC-95C7-5212-8D12-781BECC0F8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8269" y="1392713"/>
            <a:ext cx="1287423" cy="1287423"/>
          </a:xfrm>
          <a:prstGeom prst="rect">
            <a:avLst/>
          </a:prstGeom>
        </p:spPr>
      </p:pic>
    </p:spTree>
    <p:extLst>
      <p:ext uri="{BB962C8B-B14F-4D97-AF65-F5344CB8AC3E}">
        <p14:creationId xmlns:p14="http://schemas.microsoft.com/office/powerpoint/2010/main" val="366890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E59906-E2FB-F7F4-A273-ED3DB29061DE}"/>
              </a:ext>
            </a:extLst>
          </p:cNvPr>
          <p:cNvSpPr>
            <a:spLocks noGrp="1"/>
          </p:cNvSpPr>
          <p:nvPr>
            <p:ph type="ctrTitle"/>
          </p:nvPr>
        </p:nvSpPr>
        <p:spPr>
          <a:xfrm>
            <a:off x="154112" y="197689"/>
            <a:ext cx="12037888" cy="819453"/>
          </a:xfrm>
        </p:spPr>
        <p:txBody>
          <a:bodyPr anchor="ctr">
            <a:noAutofit/>
          </a:bodyPr>
          <a:lstStyle/>
          <a:p>
            <a:r>
              <a:rPr kumimoji="1" lang="en-US" altLang="ja-JP" sz="3200" b="1" dirty="0">
                <a:latin typeface="Yu Gothic" panose="020B0400000000000000" pitchFamily="34" charset="-128"/>
                <a:ea typeface="Yu Gothic" panose="020B0400000000000000" pitchFamily="34" charset="-128"/>
              </a:rPr>
              <a:t>Publication Support for Research Award</a:t>
            </a:r>
            <a:r>
              <a:rPr kumimoji="1" lang="ja-JP" altLang="en-US" sz="3200" b="1">
                <a:latin typeface="Yu Gothic" panose="020B0400000000000000" pitchFamily="34" charset="-128"/>
                <a:ea typeface="Yu Gothic" panose="020B0400000000000000" pitchFamily="34" charset="-128"/>
              </a:rPr>
              <a:t>の仕組みについて</a:t>
            </a:r>
          </a:p>
        </p:txBody>
      </p:sp>
      <p:sp>
        <p:nvSpPr>
          <p:cNvPr id="3" name="字幕 2">
            <a:extLst>
              <a:ext uri="{FF2B5EF4-FFF2-40B4-BE49-F238E27FC236}">
                <a16:creationId xmlns:a16="http://schemas.microsoft.com/office/drawing/2014/main" id="{F3A537E7-76FD-2888-E351-B858B896B306}"/>
              </a:ext>
            </a:extLst>
          </p:cNvPr>
          <p:cNvSpPr>
            <a:spLocks noGrp="1"/>
          </p:cNvSpPr>
          <p:nvPr>
            <p:ph type="subTitle" idx="1"/>
          </p:nvPr>
        </p:nvSpPr>
        <p:spPr>
          <a:xfrm>
            <a:off x="986563" y="1282254"/>
            <a:ext cx="5224592" cy="415158"/>
          </a:xfrm>
        </p:spPr>
        <p:txBody>
          <a:bodyPr anchor="ctr">
            <a:normAutofit/>
          </a:bodyPr>
          <a:lstStyle/>
          <a:p>
            <a:pPr algn="l"/>
            <a:r>
              <a:rPr lang="ja-JP" altLang="en-US" sz="1600"/>
              <a:t>応募期間</a:t>
            </a:r>
            <a:r>
              <a:rPr kumimoji="1" lang="ja-JP" altLang="en-US" sz="1600"/>
              <a:t>：東京支部春期学術大会終了</a:t>
            </a:r>
            <a:r>
              <a:rPr lang="ja-JP" altLang="en-US" sz="1600"/>
              <a:t>翌月に</a:t>
            </a:r>
            <a:r>
              <a:rPr kumimoji="1" lang="ja-JP" altLang="en-US" sz="1600"/>
              <a:t>公募開始</a:t>
            </a:r>
          </a:p>
        </p:txBody>
      </p:sp>
      <p:sp>
        <p:nvSpPr>
          <p:cNvPr id="4" name="円/楕円 3">
            <a:extLst>
              <a:ext uri="{FF2B5EF4-FFF2-40B4-BE49-F238E27FC236}">
                <a16:creationId xmlns:a16="http://schemas.microsoft.com/office/drawing/2014/main" id="{675E957B-E434-6CFC-DAFF-92FDB08DFAD2}"/>
              </a:ext>
            </a:extLst>
          </p:cNvPr>
          <p:cNvSpPr>
            <a:spLocks noChangeAspect="1"/>
          </p:cNvSpPr>
          <p:nvPr/>
        </p:nvSpPr>
        <p:spPr>
          <a:xfrm>
            <a:off x="801385" y="1376737"/>
            <a:ext cx="144000" cy="144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8B70EB0A-B65D-332D-3A9E-F778B3A77F01}"/>
              </a:ext>
            </a:extLst>
          </p:cNvPr>
          <p:cNvCxnSpPr>
            <a:cxnSpLocks/>
          </p:cNvCxnSpPr>
          <p:nvPr/>
        </p:nvCxnSpPr>
        <p:spPr>
          <a:xfrm>
            <a:off x="873385" y="1376737"/>
            <a:ext cx="0" cy="46233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円/楕円 7">
            <a:extLst>
              <a:ext uri="{FF2B5EF4-FFF2-40B4-BE49-F238E27FC236}">
                <a16:creationId xmlns:a16="http://schemas.microsoft.com/office/drawing/2014/main" id="{7C47F441-FE98-F693-1B8A-2452DC0DF4E9}"/>
              </a:ext>
            </a:extLst>
          </p:cNvPr>
          <p:cNvSpPr>
            <a:spLocks noChangeAspect="1"/>
          </p:cNvSpPr>
          <p:nvPr/>
        </p:nvSpPr>
        <p:spPr>
          <a:xfrm>
            <a:off x="799674" y="1847634"/>
            <a:ext cx="144000" cy="144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字幕 2">
            <a:extLst>
              <a:ext uri="{FF2B5EF4-FFF2-40B4-BE49-F238E27FC236}">
                <a16:creationId xmlns:a16="http://schemas.microsoft.com/office/drawing/2014/main" id="{338BAB93-2152-A283-76AD-A8C8291A6255}"/>
              </a:ext>
            </a:extLst>
          </p:cNvPr>
          <p:cNvSpPr txBox="1">
            <a:spLocks/>
          </p:cNvSpPr>
          <p:nvPr/>
        </p:nvSpPr>
        <p:spPr>
          <a:xfrm>
            <a:off x="984770" y="1754945"/>
            <a:ext cx="2938157" cy="41515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600"/>
              <a:t>採択通知：</a:t>
            </a:r>
            <a:r>
              <a:rPr lang="en-US" altLang="ja-JP" sz="1600" dirty="0"/>
              <a:t>7</a:t>
            </a:r>
            <a:r>
              <a:rPr lang="ja-JP" altLang="en-US" sz="1600"/>
              <a:t>月中旬</a:t>
            </a:r>
          </a:p>
        </p:txBody>
      </p:sp>
      <p:sp>
        <p:nvSpPr>
          <p:cNvPr id="10" name="円/楕円 9">
            <a:extLst>
              <a:ext uri="{FF2B5EF4-FFF2-40B4-BE49-F238E27FC236}">
                <a16:creationId xmlns:a16="http://schemas.microsoft.com/office/drawing/2014/main" id="{08274C16-B1E1-E7C0-830C-4B12C57BB2BE}"/>
              </a:ext>
            </a:extLst>
          </p:cNvPr>
          <p:cNvSpPr>
            <a:spLocks noChangeAspect="1"/>
          </p:cNvSpPr>
          <p:nvPr/>
        </p:nvSpPr>
        <p:spPr>
          <a:xfrm>
            <a:off x="808237" y="2400727"/>
            <a:ext cx="144000" cy="144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字幕 2">
            <a:extLst>
              <a:ext uri="{FF2B5EF4-FFF2-40B4-BE49-F238E27FC236}">
                <a16:creationId xmlns:a16="http://schemas.microsoft.com/office/drawing/2014/main" id="{D2973D4C-C32A-631E-7FFB-E2B659C8D127}"/>
              </a:ext>
            </a:extLst>
          </p:cNvPr>
          <p:cNvSpPr txBox="1">
            <a:spLocks/>
          </p:cNvSpPr>
          <p:nvPr/>
        </p:nvSpPr>
        <p:spPr>
          <a:xfrm>
            <a:off x="984769" y="2344401"/>
            <a:ext cx="11107907" cy="73118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1600"/>
              <a:t>論文化のサポート：</a:t>
            </a:r>
            <a:endParaRPr lang="en-US" altLang="ja-JP" sz="1600" dirty="0"/>
          </a:p>
          <a:p>
            <a:pPr algn="l">
              <a:lnSpc>
                <a:spcPct val="150000"/>
              </a:lnSpc>
            </a:pPr>
            <a:r>
              <a:rPr lang="ja-JP" altLang="en-US" sz="1600"/>
              <a:t>応募分野を専門とする学術委員から春期大会で使用したスライドをベースに論文化のためのアドバイスを行います</a:t>
            </a:r>
            <a:endParaRPr lang="en-US" altLang="ja-JP" sz="1600" dirty="0"/>
          </a:p>
        </p:txBody>
      </p:sp>
      <p:sp>
        <p:nvSpPr>
          <p:cNvPr id="13" name="円/楕円 12">
            <a:extLst>
              <a:ext uri="{FF2B5EF4-FFF2-40B4-BE49-F238E27FC236}">
                <a16:creationId xmlns:a16="http://schemas.microsoft.com/office/drawing/2014/main" id="{C6E1E7AE-121B-BB1A-39C4-29AF31076A40}"/>
              </a:ext>
            </a:extLst>
          </p:cNvPr>
          <p:cNvSpPr>
            <a:spLocks noChangeAspect="1"/>
          </p:cNvSpPr>
          <p:nvPr/>
        </p:nvSpPr>
        <p:spPr>
          <a:xfrm>
            <a:off x="806527" y="5087418"/>
            <a:ext cx="144000" cy="1440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字幕 2">
            <a:extLst>
              <a:ext uri="{FF2B5EF4-FFF2-40B4-BE49-F238E27FC236}">
                <a16:creationId xmlns:a16="http://schemas.microsoft.com/office/drawing/2014/main" id="{3F08976F-8550-2B7D-572D-D62521D1BB58}"/>
              </a:ext>
            </a:extLst>
          </p:cNvPr>
          <p:cNvSpPr txBox="1">
            <a:spLocks/>
          </p:cNvSpPr>
          <p:nvPr/>
        </p:nvSpPr>
        <p:spPr>
          <a:xfrm>
            <a:off x="984769" y="4995956"/>
            <a:ext cx="9287674" cy="73118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1600"/>
              <a:t>論文投稿：</a:t>
            </a:r>
            <a:r>
              <a:rPr lang="en-US" altLang="ja-JP" sz="1600" dirty="0"/>
              <a:t>RPT</a:t>
            </a:r>
            <a:r>
              <a:rPr lang="ja-JP" altLang="en-US" sz="1600"/>
              <a:t>誌への投稿を推奨していますが</a:t>
            </a:r>
            <a:r>
              <a:rPr lang="en-US" altLang="ja-JP" sz="1600" dirty="0"/>
              <a:t>, </a:t>
            </a:r>
            <a:r>
              <a:rPr lang="ja-JP" altLang="en-US" sz="1600"/>
              <a:t>それ以外の雑誌でも構いません</a:t>
            </a:r>
            <a:r>
              <a:rPr lang="en-US" altLang="ja-JP" sz="1600" dirty="0"/>
              <a:t>.</a:t>
            </a:r>
          </a:p>
          <a:p>
            <a:pPr algn="l">
              <a:lnSpc>
                <a:spcPct val="150000"/>
              </a:lnSpc>
            </a:pPr>
            <a:r>
              <a:rPr lang="ja-JP" altLang="en-US" sz="1600"/>
              <a:t>英語論文の場合は英文校正費用を東京支部で負担します</a:t>
            </a:r>
            <a:r>
              <a:rPr lang="en-US" altLang="ja-JP" sz="1600" dirty="0"/>
              <a:t>.</a:t>
            </a:r>
          </a:p>
        </p:txBody>
      </p:sp>
      <p:sp>
        <p:nvSpPr>
          <p:cNvPr id="19" name="字幕 2">
            <a:extLst>
              <a:ext uri="{FF2B5EF4-FFF2-40B4-BE49-F238E27FC236}">
                <a16:creationId xmlns:a16="http://schemas.microsoft.com/office/drawing/2014/main" id="{0718F91F-C23F-54EC-7BF1-1121F8BED9F7}"/>
              </a:ext>
            </a:extLst>
          </p:cNvPr>
          <p:cNvSpPr txBox="1">
            <a:spLocks/>
          </p:cNvSpPr>
          <p:nvPr/>
        </p:nvSpPr>
        <p:spPr>
          <a:xfrm>
            <a:off x="6538722" y="1175325"/>
            <a:ext cx="5544275" cy="9776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600" b="1" dirty="0">
                <a:solidFill>
                  <a:srgbClr val="FF0000"/>
                </a:solidFill>
              </a:rPr>
              <a:t>※</a:t>
            </a:r>
            <a:r>
              <a:rPr lang="ja-JP" altLang="en-US" sz="1600" b="1">
                <a:solidFill>
                  <a:srgbClr val="FF0000"/>
                </a:solidFill>
              </a:rPr>
              <a:t>春期大会で一般研究発表を行った演題のみ応募資格が　　</a:t>
            </a:r>
            <a:endParaRPr lang="en-US" altLang="ja-JP" sz="1600" b="1" dirty="0">
              <a:solidFill>
                <a:srgbClr val="FF0000"/>
              </a:solidFill>
            </a:endParaRPr>
          </a:p>
          <a:p>
            <a:pPr algn="l"/>
            <a:r>
              <a:rPr lang="ja-JP" altLang="en-US" sz="1600" b="1">
                <a:solidFill>
                  <a:srgbClr val="FF0000"/>
                </a:solidFill>
              </a:rPr>
              <a:t>　あります</a:t>
            </a:r>
            <a:endParaRPr lang="ja-JP" altLang="en-US" sz="1600" b="1"/>
          </a:p>
        </p:txBody>
      </p:sp>
      <p:sp>
        <p:nvSpPr>
          <p:cNvPr id="20" name="字幕 2">
            <a:extLst>
              <a:ext uri="{FF2B5EF4-FFF2-40B4-BE49-F238E27FC236}">
                <a16:creationId xmlns:a16="http://schemas.microsoft.com/office/drawing/2014/main" id="{32936DAA-EACE-A17C-82B4-9B579F21A013}"/>
              </a:ext>
            </a:extLst>
          </p:cNvPr>
          <p:cNvSpPr txBox="1">
            <a:spLocks/>
          </p:cNvSpPr>
          <p:nvPr/>
        </p:nvSpPr>
        <p:spPr>
          <a:xfrm>
            <a:off x="945385" y="5834010"/>
            <a:ext cx="10892155" cy="102399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600" dirty="0">
                <a:solidFill>
                  <a:srgbClr val="FF0000"/>
                </a:solidFill>
              </a:rPr>
              <a:t>※</a:t>
            </a:r>
            <a:r>
              <a:rPr lang="ja-JP" altLang="en-US" sz="1600"/>
              <a:t>英文校正費用の負担は</a:t>
            </a:r>
            <a:r>
              <a:rPr lang="en-US" altLang="ja-JP" sz="1600" dirty="0"/>
              <a:t>, </a:t>
            </a:r>
            <a:r>
              <a:rPr lang="ja-JP" altLang="en-US" sz="1600"/>
              <a:t>研究を「論文の形」にするという難関を超えるための支援として企画しています</a:t>
            </a:r>
            <a:r>
              <a:rPr lang="en-US" altLang="ja-JP" sz="1600" dirty="0"/>
              <a:t>.</a:t>
            </a:r>
          </a:p>
          <a:p>
            <a:pPr algn="l"/>
            <a:r>
              <a:rPr lang="ja-JP" altLang="en-US" sz="1600"/>
              <a:t>　論文の採否に関わらず</a:t>
            </a:r>
            <a:r>
              <a:rPr lang="en-US" altLang="ja-JP" sz="1600" dirty="0"/>
              <a:t>, </a:t>
            </a:r>
            <a:r>
              <a:rPr lang="ja-JP" altLang="en-US" sz="1600"/>
              <a:t>初回投稿を完了すれば授与します</a:t>
            </a:r>
            <a:r>
              <a:rPr lang="en-US" altLang="ja-JP" sz="1600" dirty="0"/>
              <a:t>.</a:t>
            </a:r>
          </a:p>
          <a:p>
            <a:pPr algn="l"/>
            <a:r>
              <a:rPr lang="ja-JP" altLang="en-US" sz="1600"/>
              <a:t>　ただし</a:t>
            </a:r>
            <a:r>
              <a:rPr lang="en-US" altLang="ja-JP" sz="1600" dirty="0"/>
              <a:t>, </a:t>
            </a:r>
            <a:r>
              <a:rPr lang="ja-JP" altLang="en-US" sz="1600"/>
              <a:t>初回投稿の内容は</a:t>
            </a:r>
            <a:r>
              <a:rPr lang="en-US" altLang="ja-JP" sz="1600" dirty="0"/>
              <a:t>, </a:t>
            </a:r>
            <a:r>
              <a:rPr lang="ja-JP" altLang="en-US" sz="1600"/>
              <a:t>査読者に敬意を払い学術論文としてふさわしい内容としてください</a:t>
            </a:r>
            <a:r>
              <a:rPr lang="en-US" altLang="ja-JP" sz="1600" dirty="0"/>
              <a:t>.</a:t>
            </a:r>
            <a:endParaRPr lang="ja-JP" altLang="en-US" sz="1600"/>
          </a:p>
        </p:txBody>
      </p:sp>
      <p:sp>
        <p:nvSpPr>
          <p:cNvPr id="7" name="テキスト ボックス 6">
            <a:extLst>
              <a:ext uri="{FF2B5EF4-FFF2-40B4-BE49-F238E27FC236}">
                <a16:creationId xmlns:a16="http://schemas.microsoft.com/office/drawing/2014/main" id="{F21A4EE9-91BB-B7E2-608C-B3591EBA504A}"/>
              </a:ext>
            </a:extLst>
          </p:cNvPr>
          <p:cNvSpPr txBox="1"/>
          <p:nvPr/>
        </p:nvSpPr>
        <p:spPr>
          <a:xfrm>
            <a:off x="1010292" y="3151175"/>
            <a:ext cx="10401726" cy="1535164"/>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ja-JP" altLang="en-US" sz="1600"/>
              <a:t>研究発表を論文につなげるためにどのような事が必要か？アドバイスを聞くだけでも構いません</a:t>
            </a:r>
            <a:r>
              <a:rPr lang="en-US" altLang="ja-JP" sz="1600" dirty="0"/>
              <a:t>.</a:t>
            </a:r>
          </a:p>
          <a:p>
            <a:pPr marL="285750" indent="-285750" algn="l">
              <a:lnSpc>
                <a:spcPct val="150000"/>
              </a:lnSpc>
              <a:buFont typeface="Arial" panose="020B0604020202020204" pitchFamily="34" charset="0"/>
              <a:buChar char="•"/>
            </a:pPr>
            <a:r>
              <a:rPr lang="ja-JP" altLang="en-US" sz="1600"/>
              <a:t>新規性のアピール</a:t>
            </a:r>
            <a:r>
              <a:rPr lang="en-US" altLang="ja-JP" sz="1600" dirty="0"/>
              <a:t>, </a:t>
            </a:r>
            <a:r>
              <a:rPr lang="ja-JP" altLang="en-US" sz="1600"/>
              <a:t>先行研究との比較方法</a:t>
            </a:r>
            <a:r>
              <a:rPr lang="en-US" altLang="ja-JP" sz="1600" dirty="0"/>
              <a:t>, </a:t>
            </a:r>
            <a:r>
              <a:rPr lang="ja-JP" altLang="en-US" sz="1600"/>
              <a:t>研究デザインの改善点</a:t>
            </a:r>
            <a:r>
              <a:rPr lang="en-US" altLang="ja-JP" sz="1600" dirty="0"/>
              <a:t>, </a:t>
            </a:r>
            <a:r>
              <a:rPr lang="ja-JP" altLang="en-US" sz="1600"/>
              <a:t>データのまとめ方</a:t>
            </a:r>
            <a:r>
              <a:rPr lang="en-US" altLang="ja-JP" sz="1600" dirty="0"/>
              <a:t>, </a:t>
            </a:r>
            <a:r>
              <a:rPr lang="ja-JP" altLang="en-US" sz="1600"/>
              <a:t>考察のブラッシュアップ</a:t>
            </a:r>
            <a:r>
              <a:rPr lang="en-US" altLang="ja-JP" sz="1600" dirty="0"/>
              <a:t>…</a:t>
            </a:r>
            <a:r>
              <a:rPr lang="ja-JP" altLang="en-US" sz="1600"/>
              <a:t>等について具体的なアドバイスを行います</a:t>
            </a:r>
            <a:r>
              <a:rPr lang="en-US" altLang="ja-JP" sz="1600" dirty="0"/>
              <a:t>.</a:t>
            </a:r>
          </a:p>
          <a:p>
            <a:pPr marL="285750" indent="-285750" algn="l">
              <a:lnSpc>
                <a:spcPct val="150000"/>
              </a:lnSpc>
              <a:buFont typeface="Arial" panose="020B0604020202020204" pitchFamily="34" charset="0"/>
              <a:buChar char="•"/>
            </a:pPr>
            <a:r>
              <a:rPr lang="ja-JP" altLang="en-US" sz="1600"/>
              <a:t>次回の研究発表に活かすか</a:t>
            </a:r>
            <a:r>
              <a:rPr lang="en-US" altLang="ja-JP" sz="1600" dirty="0"/>
              <a:t>, </a:t>
            </a:r>
            <a:r>
              <a:rPr lang="ja-JP" altLang="en-US" sz="1600"/>
              <a:t>アドバイスをもとに論文化を目指すかは自由です</a:t>
            </a:r>
            <a:r>
              <a:rPr lang="en-US" altLang="ja-JP" sz="1600" dirty="0"/>
              <a:t>. </a:t>
            </a:r>
          </a:p>
        </p:txBody>
      </p:sp>
      <p:sp>
        <p:nvSpPr>
          <p:cNvPr id="21" name="角丸四角形 20">
            <a:extLst>
              <a:ext uri="{FF2B5EF4-FFF2-40B4-BE49-F238E27FC236}">
                <a16:creationId xmlns:a16="http://schemas.microsoft.com/office/drawing/2014/main" id="{8EA2C906-C7F9-F3C0-AC7A-FC425D087B69}"/>
              </a:ext>
            </a:extLst>
          </p:cNvPr>
          <p:cNvSpPr/>
          <p:nvPr/>
        </p:nvSpPr>
        <p:spPr>
          <a:xfrm>
            <a:off x="575353" y="2210469"/>
            <a:ext cx="11260476" cy="2599551"/>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81978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823</Words>
  <Application>Microsoft Macintosh PowerPoint</Application>
  <PresentationFormat>ワイド画面</PresentationFormat>
  <Paragraphs>62</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Meiryo UI</vt:lpstr>
      <vt:lpstr>游ゴシック</vt:lpstr>
      <vt:lpstr>游ゴシック</vt:lpstr>
      <vt:lpstr>游ゴシック Light</vt:lpstr>
      <vt:lpstr>Arial</vt:lpstr>
      <vt:lpstr>Office テーマ</vt:lpstr>
      <vt:lpstr>東京支部公募研究事業</vt:lpstr>
      <vt:lpstr>Research Awardの仕組みについて</vt:lpstr>
      <vt:lpstr>Research Award研究支援事例</vt:lpstr>
      <vt:lpstr>Publication Support for Research Awardの仕組みについて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東京支部研究支援事業：Research Awardの仕組みについて</dc:title>
  <dc:creator>福澤 圭</dc:creator>
  <cp:lastModifiedBy>福澤 圭</cp:lastModifiedBy>
  <cp:revision>8</cp:revision>
  <dcterms:created xsi:type="dcterms:W3CDTF">2023-10-16T01:42:08Z</dcterms:created>
  <dcterms:modified xsi:type="dcterms:W3CDTF">2024-01-31T13:16:52Z</dcterms:modified>
</cp:coreProperties>
</file>