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8794750" cy="12646025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1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663A"/>
    <a:srgbClr val="491E36"/>
    <a:srgbClr val="6B3129"/>
    <a:srgbClr val="135A48"/>
    <a:srgbClr val="243F78"/>
    <a:srgbClr val="482678"/>
    <a:srgbClr val="005A00"/>
    <a:srgbClr val="7E335C"/>
    <a:srgbClr val="FFFF99"/>
    <a:srgbClr val="F5FF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8" autoAdjust="0"/>
    <p:restoredTop sz="94660" autoAdjust="0"/>
  </p:normalViewPr>
  <p:slideViewPr>
    <p:cSldViewPr showGuides="1">
      <p:cViewPr varScale="1">
        <p:scale>
          <a:sx n="50" d="100"/>
          <a:sy n="50" d="100"/>
        </p:scale>
        <p:origin x="2176" y="56"/>
      </p:cViewPr>
      <p:guideLst>
        <p:guide orient="horz" pos="4763"/>
        <p:guide pos="19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88" y="4697413"/>
            <a:ext cx="9090025" cy="324167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375" y="8569325"/>
            <a:ext cx="7486650" cy="3863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8219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67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 descr="背景＿橙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119" y="2095500"/>
            <a:ext cx="7775013" cy="10907486"/>
          </a:xfrm>
          <a:prstGeom prst="rect">
            <a:avLst/>
          </a:prstGeom>
        </p:spPr>
      </p:pic>
      <p:grpSp>
        <p:nvGrpSpPr>
          <p:cNvPr id="1053" name="Group 29"/>
          <p:cNvGrpSpPr>
            <a:grpSpLocks/>
          </p:cNvGrpSpPr>
          <p:nvPr userDrawn="1"/>
        </p:nvGrpSpPr>
        <p:grpSpPr bwMode="auto">
          <a:xfrm>
            <a:off x="1092200" y="1743075"/>
            <a:ext cx="477838" cy="469900"/>
            <a:chOff x="688" y="1098"/>
            <a:chExt cx="301" cy="296"/>
          </a:xfrm>
        </p:grpSpPr>
        <p:sp>
          <p:nvSpPr>
            <p:cNvPr id="1039" name="Line 15"/>
            <p:cNvSpPr>
              <a:spLocks noChangeShapeType="1"/>
            </p:cNvSpPr>
            <p:nvPr userDrawn="1"/>
          </p:nvSpPr>
          <p:spPr bwMode="auto">
            <a:xfrm rot="16200000">
              <a:off x="875" y="1212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7" name="Line 13"/>
            <p:cNvSpPr>
              <a:spLocks noChangeShapeType="1"/>
            </p:cNvSpPr>
            <p:nvPr userDrawn="1"/>
          </p:nvSpPr>
          <p:spPr bwMode="auto">
            <a:xfrm rot="16200000">
              <a:off x="840" y="1178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8" name="Line 14"/>
            <p:cNvSpPr>
              <a:spLocks noChangeShapeType="1"/>
            </p:cNvSpPr>
            <p:nvPr userDrawn="1"/>
          </p:nvSpPr>
          <p:spPr bwMode="auto">
            <a:xfrm rot="16200000">
              <a:off x="802" y="1280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 rot="16200000">
              <a:off x="768" y="124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59" name="Group 35"/>
          <p:cNvGrpSpPr>
            <a:grpSpLocks/>
          </p:cNvGrpSpPr>
          <p:nvPr userDrawn="1"/>
        </p:nvGrpSpPr>
        <p:grpSpPr bwMode="auto">
          <a:xfrm>
            <a:off x="1089025" y="12901613"/>
            <a:ext cx="476250" cy="471487"/>
            <a:chOff x="686" y="8127"/>
            <a:chExt cx="300" cy="297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rot="32400000">
              <a:off x="686" y="8127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auto">
            <a:xfrm rot="32400000">
              <a:off x="915" y="8129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auto">
            <a:xfrm rot="32400000">
              <a:off x="986" y="8195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 rot="32400000">
              <a:off x="686" y="8195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65" name="Group 41"/>
          <p:cNvGrpSpPr>
            <a:grpSpLocks/>
          </p:cNvGrpSpPr>
          <p:nvPr userDrawn="1"/>
        </p:nvGrpSpPr>
        <p:grpSpPr bwMode="auto">
          <a:xfrm>
            <a:off x="9126538" y="12901613"/>
            <a:ext cx="469900" cy="469900"/>
            <a:chOff x="5749" y="8127"/>
            <a:chExt cx="296" cy="296"/>
          </a:xfrm>
        </p:grpSpPr>
        <p:sp>
          <p:nvSpPr>
            <p:cNvPr id="1061" name="Line 37"/>
            <p:cNvSpPr>
              <a:spLocks noChangeShapeType="1"/>
            </p:cNvSpPr>
            <p:nvPr userDrawn="1"/>
          </p:nvSpPr>
          <p:spPr bwMode="auto">
            <a:xfrm rot="48600000">
              <a:off x="5635" y="8310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auto">
            <a:xfrm rot="48600000">
              <a:off x="5898" y="8047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auto">
            <a:xfrm rot="48600000">
              <a:off x="5930" y="8013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auto">
            <a:xfrm rot="48600000">
              <a:off x="5665" y="827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71" name="Group 47"/>
          <p:cNvGrpSpPr>
            <a:grpSpLocks/>
          </p:cNvGrpSpPr>
          <p:nvPr userDrawn="1"/>
        </p:nvGrpSpPr>
        <p:grpSpPr bwMode="auto">
          <a:xfrm>
            <a:off x="9126538" y="1735138"/>
            <a:ext cx="468312" cy="473075"/>
            <a:chOff x="5749" y="1093"/>
            <a:chExt cx="295" cy="298"/>
          </a:xfrm>
        </p:grpSpPr>
        <p:sp>
          <p:nvSpPr>
            <p:cNvPr id="1067" name="Line 43"/>
            <p:cNvSpPr>
              <a:spLocks noChangeShapeType="1"/>
            </p:cNvSpPr>
            <p:nvPr userDrawn="1"/>
          </p:nvSpPr>
          <p:spPr bwMode="auto">
            <a:xfrm rot="21600000">
              <a:off x="5814" y="1391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auto">
            <a:xfrm rot="21600000">
              <a:off x="5812" y="1093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auto">
            <a:xfrm rot="21600000">
              <a:off x="5749" y="1099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auto">
            <a:xfrm rot="21600000">
              <a:off x="5749" y="132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sp>
        <p:nvSpPr>
          <p:cNvPr id="1073" name="Line 49"/>
          <p:cNvSpPr>
            <a:spLocks noChangeShapeType="1"/>
          </p:cNvSpPr>
          <p:nvPr userDrawn="1"/>
        </p:nvSpPr>
        <p:spPr bwMode="auto">
          <a:xfrm>
            <a:off x="5343525" y="17446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4" name="Line 50"/>
          <p:cNvSpPr>
            <a:spLocks noChangeShapeType="1"/>
          </p:cNvSpPr>
          <p:nvPr userDrawn="1"/>
        </p:nvSpPr>
        <p:spPr bwMode="auto">
          <a:xfrm>
            <a:off x="4875213" y="1946275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6" name="Line 52"/>
          <p:cNvSpPr>
            <a:spLocks noChangeShapeType="1"/>
          </p:cNvSpPr>
          <p:nvPr userDrawn="1"/>
        </p:nvSpPr>
        <p:spPr bwMode="auto">
          <a:xfrm>
            <a:off x="5343525" y="130095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7" name="Line 53"/>
          <p:cNvSpPr>
            <a:spLocks noChangeShapeType="1"/>
          </p:cNvSpPr>
          <p:nvPr userDrawn="1"/>
        </p:nvSpPr>
        <p:spPr bwMode="auto">
          <a:xfrm>
            <a:off x="4897438" y="13177838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8" name="Line 54"/>
          <p:cNvSpPr>
            <a:spLocks noChangeShapeType="1"/>
          </p:cNvSpPr>
          <p:nvPr userDrawn="1"/>
        </p:nvSpPr>
        <p:spPr bwMode="auto">
          <a:xfrm>
            <a:off x="1093788" y="7559675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9" name="Line 55"/>
          <p:cNvSpPr>
            <a:spLocks noChangeShapeType="1"/>
          </p:cNvSpPr>
          <p:nvPr userDrawn="1"/>
        </p:nvSpPr>
        <p:spPr bwMode="auto">
          <a:xfrm>
            <a:off x="1331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2" name="Line 58"/>
          <p:cNvSpPr>
            <a:spLocks noChangeShapeType="1"/>
          </p:cNvSpPr>
          <p:nvPr userDrawn="1"/>
        </p:nvSpPr>
        <p:spPr bwMode="auto">
          <a:xfrm>
            <a:off x="9229725" y="7561263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3" name="Line 59"/>
          <p:cNvSpPr>
            <a:spLocks noChangeShapeType="1"/>
          </p:cNvSpPr>
          <p:nvPr userDrawn="1"/>
        </p:nvSpPr>
        <p:spPr bwMode="auto">
          <a:xfrm>
            <a:off x="9332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130" name="Rectangle 106"/>
          <p:cNvSpPr>
            <a:spLocks noChangeArrowheads="1"/>
          </p:cNvSpPr>
          <p:nvPr userDrawn="1"/>
        </p:nvSpPr>
        <p:spPr bwMode="auto">
          <a:xfrm>
            <a:off x="1169988" y="1800225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天</a:t>
            </a:r>
          </a:p>
        </p:txBody>
      </p:sp>
      <p:sp>
        <p:nvSpPr>
          <p:cNvPr id="1131" name="Rectangle 107"/>
          <p:cNvSpPr>
            <a:spLocks noChangeArrowheads="1"/>
          </p:cNvSpPr>
          <p:nvPr userDrawn="1"/>
        </p:nvSpPr>
        <p:spPr bwMode="auto">
          <a:xfrm>
            <a:off x="1169988" y="13106400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地</a:t>
            </a:r>
          </a:p>
        </p:txBody>
      </p:sp>
      <p:sp>
        <p:nvSpPr>
          <p:cNvPr id="59" name="正方形/長方形 58"/>
          <p:cNvSpPr/>
          <p:nvPr userDrawn="1"/>
        </p:nvSpPr>
        <p:spPr bwMode="auto">
          <a:xfrm>
            <a:off x="1593816" y="2215736"/>
            <a:ext cx="7497300" cy="10674118"/>
          </a:xfrm>
          <a:prstGeom prst="rect">
            <a:avLst/>
          </a:prstGeom>
          <a:noFill/>
          <a:ln w="63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2970143" y="2630850"/>
            <a:ext cx="1800493" cy="503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公益社団法人</a:t>
            </a:r>
            <a:endParaRPr kumimoji="1" lang="en-US" altLang="ja-JP" sz="1050" b="0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日本放射線技術学会</a:t>
            </a:r>
            <a:endParaRPr kumimoji="1" lang="ja-JP" altLang="en-US" sz="1400" b="1" i="0" dirty="0">
              <a:solidFill>
                <a:schemeClr val="bg1"/>
              </a:solidFill>
              <a:latin typeface="Meiryo"/>
              <a:cs typeface="Meiryo"/>
            </a:endParaRPr>
          </a:p>
        </p:txBody>
      </p:sp>
      <p:pic>
        <p:nvPicPr>
          <p:cNvPr id="2" name="図 1" descr="日本放射線技術学会マークタテ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3" t="3231" r="5596" b="3077"/>
          <a:stretch/>
        </p:blipFill>
        <p:spPr>
          <a:xfrm>
            <a:off x="2097833" y="2450852"/>
            <a:ext cx="660088" cy="995412"/>
          </a:xfrm>
          <a:prstGeom prst="rect">
            <a:avLst/>
          </a:prstGeom>
        </p:spPr>
      </p:pic>
      <p:grpSp>
        <p:nvGrpSpPr>
          <p:cNvPr id="6" name="グループ化 5"/>
          <p:cNvGrpSpPr/>
          <p:nvPr userDrawn="1"/>
        </p:nvGrpSpPr>
        <p:grpSpPr>
          <a:xfrm>
            <a:off x="4842647" y="3024758"/>
            <a:ext cx="4248468" cy="547261"/>
            <a:chOff x="4842647" y="3024758"/>
            <a:chExt cx="4248468" cy="547261"/>
          </a:xfrm>
        </p:grpSpPr>
        <p:grpSp>
          <p:nvGrpSpPr>
            <p:cNvPr id="5" name="図形グループ 4"/>
            <p:cNvGrpSpPr/>
            <p:nvPr userDrawn="1"/>
          </p:nvGrpSpPr>
          <p:grpSpPr>
            <a:xfrm>
              <a:off x="4842647" y="3024758"/>
              <a:ext cx="1368149" cy="547261"/>
              <a:chOff x="4842647" y="2998156"/>
              <a:chExt cx="1440157" cy="576064"/>
            </a:xfrm>
          </p:grpSpPr>
          <p:sp>
            <p:nvSpPr>
              <p:cNvPr id="3" name="テキスト ボックス 2"/>
              <p:cNvSpPr txBox="1"/>
              <p:nvPr userDrawn="1"/>
            </p:nvSpPr>
            <p:spPr>
              <a:xfrm>
                <a:off x="4842647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第</a:t>
                </a:r>
              </a:p>
            </p:txBody>
          </p:sp>
          <p:sp>
            <p:nvSpPr>
              <p:cNvPr id="48" name="テキスト ボックス 47"/>
              <p:cNvSpPr txBox="1"/>
              <p:nvPr userDrawn="1"/>
            </p:nvSpPr>
            <p:spPr>
              <a:xfrm>
                <a:off x="5778748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回</a:t>
                </a:r>
              </a:p>
            </p:txBody>
          </p:sp>
          <p:sp>
            <p:nvSpPr>
              <p:cNvPr id="4" name="円/楕円 3"/>
              <p:cNvSpPr/>
              <p:nvPr userDrawn="1"/>
            </p:nvSpPr>
            <p:spPr bwMode="auto">
              <a:xfrm>
                <a:off x="5274692" y="2998156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4747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sp>
          <p:nvSpPr>
            <p:cNvPr id="53" name="テキスト ボックス 52"/>
            <p:cNvSpPr txBox="1"/>
            <p:nvPr userDrawn="1"/>
          </p:nvSpPr>
          <p:spPr>
            <a:xfrm>
              <a:off x="6066778" y="3122038"/>
              <a:ext cx="30243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b="1" dirty="0">
                  <a:solidFill>
                    <a:srgbClr val="FFFFFF"/>
                  </a:solidFill>
                  <a:latin typeface="メイリオ"/>
                  <a:ea typeface="メイリオ"/>
                  <a:cs typeface="メイリオ"/>
                </a:rPr>
                <a:t>東京支部セミナー</a:t>
              </a:r>
            </a:p>
          </p:txBody>
        </p:sp>
      </p:grpSp>
      <p:sp>
        <p:nvSpPr>
          <p:cNvPr id="54" name="テキスト ボックス 53"/>
          <p:cNvSpPr txBox="1"/>
          <p:nvPr userDrawn="1"/>
        </p:nvSpPr>
        <p:spPr>
          <a:xfrm>
            <a:off x="1890316" y="1728614"/>
            <a:ext cx="223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i="0" kern="120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Template</a:t>
            </a:r>
            <a:r>
              <a:rPr kumimoji="1" lang="ja-JP" altLang="en-US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Vr.9.0</a:t>
            </a:r>
            <a:endParaRPr kumimoji="1" lang="en-US" altLang="ja-JP" sz="500" b="1" i="0" kern="1200" baseline="0" dirty="0">
              <a:solidFill>
                <a:schemeClr val="bg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5" name="テキスト ボックス 44"/>
          <p:cNvSpPr txBox="1"/>
          <p:nvPr userDrawn="1"/>
        </p:nvSpPr>
        <p:spPr>
          <a:xfrm>
            <a:off x="3402484" y="11852069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問　合　先 </a:t>
            </a:r>
            <a:r>
              <a:rPr kumimoji="1" lang="en-US" altLang="ja-JP" sz="100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 ● </a:t>
            </a:r>
            <a:r>
              <a:rPr kumimoji="1" lang="ja-JP" altLang="en-US" sz="100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公益社団法人 日本放射線技術学会</a:t>
            </a:r>
            <a:r>
              <a:rPr kumimoji="1" lang="ja-JP" altLang="en-US" sz="1000" b="1" i="0" baseline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東京支部 　　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　　　　　    </a:t>
            </a:r>
            <a:r>
              <a:rPr kumimoji="1" lang="en-US" altLang="ja-JP" sz="100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 </a:t>
            </a:r>
            <a:endParaRPr kumimoji="1" lang="en-US" altLang="ja-JP" sz="1000" b="1" i="0" dirty="0">
              <a:solidFill>
                <a:srgbClr val="89663A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endParaRPr kumimoji="1" lang="en-US" altLang="ja-JP" sz="1000" b="1" i="0" dirty="0">
              <a:solidFill>
                <a:srgbClr val="89663A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東京支部</a:t>
            </a:r>
            <a:r>
              <a:rPr kumimoji="1" lang="en-US" altLang="ja-JP" sz="100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100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00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● https://jsrt.tokyo/</a:t>
            </a:r>
          </a:p>
        </p:txBody>
      </p:sp>
      <p:sp>
        <p:nvSpPr>
          <p:cNvPr id="49" name="テキスト ボックス 48"/>
          <p:cNvSpPr txBox="1"/>
          <p:nvPr userDrawn="1"/>
        </p:nvSpPr>
        <p:spPr>
          <a:xfrm>
            <a:off x="2970436" y="316039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000" b="1" i="0" dirty="0">
                <a:solidFill>
                  <a:srgbClr val="5561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/>
                <a:ea typeface="メイリオ"/>
                <a:cs typeface="Meiryo"/>
              </a:rPr>
              <a:t>東京支部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Char char="•"/>
        <a:defRPr kumimoji="1" sz="5200">
          <a:solidFill>
            <a:schemeClr val="tx1"/>
          </a:solidFill>
          <a:latin typeface="+mn-lt"/>
          <a:ea typeface="+mn-ea"/>
          <a:cs typeface="+mn-cs"/>
        </a:defRPr>
      </a:lvl1pPr>
      <a:lvl2pPr marL="1198563" indent="-460375" algn="l" defTabSz="1474788" rtl="0" fontAlgn="base">
        <a:spcBef>
          <a:spcPct val="20000"/>
        </a:spcBef>
        <a:spcAft>
          <a:spcPct val="0"/>
        </a:spcAft>
        <a:buChar char="–"/>
        <a:defRPr kumimoji="1" sz="4500">
          <a:solidFill>
            <a:schemeClr val="tx1"/>
          </a:solidFill>
          <a:latin typeface="+mn-lt"/>
          <a:ea typeface="+mn-ea"/>
        </a:defRPr>
      </a:lvl2pPr>
      <a:lvl3pPr marL="1844675" indent="-369888" algn="l" defTabSz="1474788" rtl="0" fontAlgn="base">
        <a:spcBef>
          <a:spcPct val="20000"/>
        </a:spcBef>
        <a:spcAft>
          <a:spcPct val="0"/>
        </a:spcAft>
        <a:buChar char="•"/>
        <a:defRPr kumimoji="1" sz="3900">
          <a:solidFill>
            <a:schemeClr val="tx1"/>
          </a:solidFill>
          <a:latin typeface="+mn-lt"/>
          <a:ea typeface="+mn-ea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33194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5pPr>
      <a:lvl6pPr marL="37766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6pPr>
      <a:lvl7pPr marL="42338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7pPr>
      <a:lvl8pPr marL="46910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8pPr>
      <a:lvl9pPr marL="51482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3402484" y="4104878"/>
            <a:ext cx="53331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800" b="1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○○○○○○○</a:t>
            </a:r>
            <a:endParaRPr kumimoji="1" lang="en-US" altLang="ja-JP" sz="4800" b="1" i="0" dirty="0">
              <a:solidFill>
                <a:srgbClr val="89663A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3474492" y="7417246"/>
            <a:ext cx="3426788" cy="14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1.</a:t>
            </a:r>
            <a:r>
              <a:rPr kumimoji="1" lang="en-US" altLang="ja-JP" sz="1100" b="0" i="0" baseline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2. 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en-US" altLang="ja-JP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4.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6901281" y="7417246"/>
            <a:ext cx="2117827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900" dirty="0">
                <a:latin typeface="Meiryo"/>
                <a:ea typeface="メイリオ"/>
                <a:cs typeface="Meiryo"/>
              </a:rPr>
              <a:t>○○○○○○○○○</a:t>
            </a:r>
            <a:r>
              <a:rPr lang="ja-JP" altLang="en-US" sz="900" dirty="0">
                <a:latin typeface="Meiryo"/>
                <a:ea typeface="メイリオ"/>
                <a:cs typeface="Meiryo"/>
              </a:rPr>
              <a:t>（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株）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〇〇〇〇〇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6930876" y="11870705"/>
            <a:ext cx="15953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b="1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○○○○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89663A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撮影技術研究班　</a:t>
            </a:r>
            <a:endParaRPr lang="ja-JP" altLang="en-US" dirty="0">
              <a:solidFill>
                <a:srgbClr val="89663A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4332977" y="12097766"/>
            <a:ext cx="2583021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120000"/>
              </a:lnSpc>
              <a:defRPr/>
            </a:pPr>
            <a:r>
              <a:rPr lang="en-US" altLang="ja-JP" sz="1000" b="1" dirty="0" err="1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jsrt.tokyo</a:t>
            </a:r>
            <a:r>
              <a:rPr lang="en-US" altLang="ja-JP" sz="1000" b="1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.○○○○○○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rgbClr val="89663A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@</a:t>
            </a:r>
            <a:r>
              <a:rPr kumimoji="1" lang="en-US" altLang="ja-JP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89663A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gmail.com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rgbClr val="89663A"/>
              </a:solidFill>
              <a:effectLst/>
              <a:uLnTx/>
              <a:uFillTx/>
              <a:latin typeface="Meiryo"/>
              <a:ea typeface="メイリオ"/>
              <a:cs typeface="Meiryo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87887" y="3152816"/>
            <a:ext cx="662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srgbClr val="89663A"/>
                </a:solidFill>
                <a:latin typeface="メイリオ"/>
                <a:ea typeface="メイリオ"/>
                <a:cs typeface="メイリオ"/>
              </a:rPr>
              <a:t>○○</a:t>
            </a:r>
            <a:endParaRPr kumimoji="1" lang="ja-JP" altLang="en-US" sz="1600" b="1" i="0" dirty="0">
              <a:solidFill>
                <a:srgbClr val="89663A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02484" y="5112990"/>
            <a:ext cx="4896544" cy="738664"/>
          </a:xfrm>
          <a:prstGeom prst="rect">
            <a:avLst/>
          </a:prstGeom>
          <a:noFill/>
        </p:spPr>
        <p:txBody>
          <a:bodyPr wrap="square" spcCol="72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4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開催日時：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20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〇〇年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日（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）</a:t>
            </a:r>
            <a:endParaRPr kumimoji="1" lang="en-US" altLang="ja-JP" sz="14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（受付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より）</a:t>
            </a:r>
            <a:endParaRPr lang="en-US" altLang="ja-JP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30476" y="9577486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メイリオ"/>
                <a:ea typeface="メイリオ"/>
                <a:cs typeface="メイリオ"/>
              </a:rPr>
              <a:t>開催形態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122564" y="9523827"/>
            <a:ext cx="4104456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en-US" altLang="ja-JP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Zoom</a:t>
            </a: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によるオンライン実施</a:t>
            </a:r>
            <a:endParaRPr kumimoji="1" lang="en-US" altLang="ja-JP" sz="110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30000"/>
              </a:lnSpc>
            </a:pPr>
            <a:r>
              <a:rPr lang="en-US" altLang="ja-JP" sz="1100" dirty="0">
                <a:latin typeface="Meiryo"/>
                <a:ea typeface="メイリオ"/>
                <a:cs typeface="Meiryo"/>
              </a:rPr>
              <a:t>(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事前参加登録者に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URL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とパスワードを配信します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)</a:t>
            </a:r>
          </a:p>
          <a:p>
            <a:pPr algn="l"/>
            <a:endParaRPr kumimoji="1" lang="ja-JP" altLang="en-US" sz="110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C056436-46BD-4348-8B40-43AFB1A8013A}"/>
              </a:ext>
            </a:extLst>
          </p:cNvPr>
          <p:cNvSpPr txBox="1"/>
          <p:nvPr/>
        </p:nvSpPr>
        <p:spPr>
          <a:xfrm>
            <a:off x="4122564" y="10341752"/>
            <a:ext cx="4680520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ja-JP" sz="1100" dirty="0">
                <a:latin typeface="Meiryo"/>
                <a:ea typeface="メイリオ"/>
                <a:cs typeface="Meiryo"/>
              </a:rPr>
              <a:t>https://service.jsrt.or.jp/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algn="l">
              <a:lnSpc>
                <a:spcPct val="130000"/>
              </a:lnSpc>
            </a:pP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会員システム「</a:t>
            </a:r>
            <a:r>
              <a:rPr kumimoji="1" lang="en-US" altLang="ja-JP" sz="1100" i="0" dirty="0" err="1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RacNe</a:t>
            </a: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（ラクネ）」にログインしてお申し込みください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330476" y="10369574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latin typeface="メイリオ"/>
                <a:ea typeface="メイリオ"/>
                <a:cs typeface="メイリオ"/>
              </a:rPr>
              <a:t>申込方法</a:t>
            </a:r>
            <a:endParaRPr kumimoji="1" lang="ja-JP" altLang="en-US" sz="1000" b="1" dirty="0">
              <a:latin typeface="メイリオ"/>
              <a:ea typeface="メイリオ"/>
              <a:cs typeface="メイリオ"/>
            </a:endParaRPr>
          </a:p>
        </p:txBody>
      </p:sp>
      <p:grpSp>
        <p:nvGrpSpPr>
          <p:cNvPr id="2" name="図形グループ 1"/>
          <p:cNvGrpSpPr/>
          <p:nvPr/>
        </p:nvGrpSpPr>
        <p:grpSpPr>
          <a:xfrm>
            <a:off x="3402484" y="6121102"/>
            <a:ext cx="5474352" cy="920513"/>
            <a:chOff x="3402484" y="6121102"/>
            <a:chExt cx="5474352" cy="920513"/>
          </a:xfrm>
        </p:grpSpPr>
        <p:grpSp>
          <p:nvGrpSpPr>
            <p:cNvPr id="5" name="図形グループ 4"/>
            <p:cNvGrpSpPr/>
            <p:nvPr/>
          </p:nvGrpSpPr>
          <p:grpSpPr>
            <a:xfrm>
              <a:off x="4842644" y="6151880"/>
              <a:ext cx="4034192" cy="889735"/>
              <a:chOff x="4842644" y="6151880"/>
              <a:chExt cx="4034192" cy="889735"/>
            </a:xfrm>
          </p:grpSpPr>
          <p:sp>
            <p:nvSpPr>
              <p:cNvPr id="18" name="テキスト ボックス 17"/>
              <p:cNvSpPr txBox="1"/>
              <p:nvPr/>
            </p:nvSpPr>
            <p:spPr>
              <a:xfrm>
                <a:off x="4842644" y="6409134"/>
                <a:ext cx="3096344" cy="6324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30000"/>
                  </a:lnSpc>
                </a:pP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※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詳細は東京支部</a:t>
                </a: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HP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をご覧ください</a:t>
                </a:r>
                <a:endPara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endParaRPr>
              </a:p>
              <a:p>
                <a:pPr marL="0" marR="0" indent="0" algn="l" defTabSz="914400" rtl="0" eaLnBrk="1" fontAlgn="base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※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悪天候などによる開催については</a:t>
                </a: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HP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をご確認ください</a:t>
                </a:r>
                <a:endPara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endParaRPr>
              </a:p>
              <a:p>
                <a:pPr algn="l">
                  <a:lnSpc>
                    <a:spcPct val="130000"/>
                  </a:lnSpc>
                </a:pPr>
                <a:endPara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endParaRPr>
              </a:p>
            </p:txBody>
          </p:sp>
          <p:sp>
            <p:nvSpPr>
              <p:cNvPr id="23" name="正方形/長方形 22"/>
              <p:cNvSpPr/>
              <p:nvPr/>
            </p:nvSpPr>
            <p:spPr>
              <a:xfrm>
                <a:off x="4842644" y="6151880"/>
                <a:ext cx="4034192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ja-JP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algn="l"/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申込期間：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20○○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年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日（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）</a:t>
                </a:r>
                <a:r>
                  <a:rPr lang="en-US" altLang="ja-JP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〜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日（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）</a:t>
                </a:r>
                <a:endParaRPr lang="ja-JP" altLang="en-US" dirty="0"/>
              </a:p>
            </p:txBody>
          </p:sp>
        </p:grpSp>
        <p:sp>
          <p:nvSpPr>
            <p:cNvPr id="27" name="正方形/長方形 26"/>
            <p:cNvSpPr/>
            <p:nvPr/>
          </p:nvSpPr>
          <p:spPr>
            <a:xfrm>
              <a:off x="3402484" y="6121102"/>
              <a:ext cx="111360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200" b="1" dirty="0">
                  <a:solidFill>
                    <a:srgbClr val="556196"/>
                  </a:solidFill>
                  <a:latin typeface="Meiryo"/>
                  <a:ea typeface="メイリオ"/>
                  <a:cs typeface="Meiryo"/>
                </a:rPr>
                <a:t>事前申込あり</a:t>
              </a:r>
              <a:endParaRPr lang="ja-JP" altLang="en-US" dirty="0"/>
            </a:p>
          </p:txBody>
        </p:sp>
      </p:grpSp>
      <p:cxnSp>
        <p:nvCxnSpPr>
          <p:cNvPr id="30" name="直線コネクタ 29"/>
          <p:cNvCxnSpPr/>
          <p:nvPr/>
        </p:nvCxnSpPr>
        <p:spPr bwMode="auto">
          <a:xfrm>
            <a:off x="3474492" y="7297111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89663A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/>
        </p:nvCxnSpPr>
        <p:spPr bwMode="auto">
          <a:xfrm>
            <a:off x="3474492" y="9097311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89663A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テキスト ボックス 31"/>
          <p:cNvSpPr txBox="1"/>
          <p:nvPr/>
        </p:nvSpPr>
        <p:spPr>
          <a:xfrm>
            <a:off x="3402484" y="7057206"/>
            <a:ext cx="3024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05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プログラム</a:t>
            </a:r>
            <a:endParaRPr kumimoji="1" lang="ja-JP" altLang="en-US" sz="1050" b="1" dirty="0">
              <a:solidFill>
                <a:srgbClr val="89663A"/>
              </a:solidFill>
              <a:latin typeface="ヒラギノ角ゴ Pro W6"/>
              <a:ea typeface="ヒラギノ角ゴ Pro W6"/>
              <a:cs typeface="ヒラギノ角ゴ Pro W6"/>
            </a:endParaRPr>
          </a:p>
        </p:txBody>
      </p:sp>
      <p:sp>
        <p:nvSpPr>
          <p:cNvPr id="6" name="テキスト ボックス 1">
            <a:extLst>
              <a:ext uri="{FF2B5EF4-FFF2-40B4-BE49-F238E27FC236}">
                <a16:creationId xmlns:a16="http://schemas.microsoft.com/office/drawing/2014/main" id="{E16938DB-76C6-CFAA-926B-93EDCA643021}"/>
              </a:ext>
            </a:extLst>
          </p:cNvPr>
          <p:cNvSpPr txBox="1"/>
          <p:nvPr/>
        </p:nvSpPr>
        <p:spPr>
          <a:xfrm>
            <a:off x="3042444" y="11449694"/>
            <a:ext cx="604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kumimoji="1" lang="ja-JP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参加費：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4,000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非会員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10,000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賛助会員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4,000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学生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3,000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</a:t>
            </a:r>
            <a:endParaRPr kumimoji="1" lang="ja-JP" altLang="en-US" sz="1200" b="1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2681</TotalTime>
  <Words>182</Words>
  <Application>Microsoft Office PowerPoint</Application>
  <PresentationFormat>ユーザー設定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ヒラギノ角ゴ Pro W6</vt:lpstr>
      <vt:lpstr>Meiryo</vt:lpstr>
      <vt:lpstr>Meiryo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晋平 矢野</cp:lastModifiedBy>
  <cp:revision>98</cp:revision>
  <cp:lastPrinted>2015-03-06T01:35:08Z</cp:lastPrinted>
  <dcterms:created xsi:type="dcterms:W3CDTF">2011-09-10T02:34:56Z</dcterms:created>
  <dcterms:modified xsi:type="dcterms:W3CDTF">2023-04-03T14:42:00Z</dcterms:modified>
</cp:coreProperties>
</file>