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F78"/>
    <a:srgbClr val="482678"/>
    <a:srgbClr val="005A00"/>
    <a:srgbClr val="7E335C"/>
    <a:srgbClr val="FFFF99"/>
    <a:srgbClr val="F5FF75"/>
    <a:srgbClr val="FEE1AC"/>
    <a:srgbClr val="C1C1FF"/>
    <a:srgbClr val="B7B7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>
        <p:scale>
          <a:sx n="50" d="100"/>
          <a:sy n="50" d="100"/>
        </p:scale>
        <p:origin x="2176" y="56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図 46" descr="背景＿青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東京支部技術フォーラム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6" name="テキスト ボックス 45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D99E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sp>
        <p:nvSpPr>
          <p:cNvPr id="51" name="テキスト ボックス 50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243F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243F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243F78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243F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243F78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243F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243F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243F78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243F78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243F78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30476" y="957748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メイリオ"/>
                <a:ea typeface="メイリオ"/>
                <a:cs typeface="メイリオ"/>
              </a:rPr>
              <a:t>開催形態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22564" y="9523827"/>
            <a:ext cx="4104456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Zoom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によるオンライン実施</a:t>
            </a:r>
            <a:endParaRPr kumimoji="1" lang="en-US" altLang="ja-JP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(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事前参加登録者に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URL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とパスワードを配信します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)</a:t>
            </a:r>
          </a:p>
          <a:p>
            <a:pPr algn="l"/>
            <a:endParaRPr kumimoji="1" lang="ja-JP" altLang="en-US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C056436-46BD-4348-8B40-43AFB1A8013A}"/>
              </a:ext>
            </a:extLst>
          </p:cNvPr>
          <p:cNvSpPr txBox="1"/>
          <p:nvPr/>
        </p:nvSpPr>
        <p:spPr>
          <a:xfrm>
            <a:off x="4122564" y="10341752"/>
            <a:ext cx="4680520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https://service.jsrt.or.jp/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会員システム「</a:t>
            </a:r>
            <a:r>
              <a:rPr kumimoji="1" lang="en-US" altLang="ja-JP" sz="1100" i="0" dirty="0" err="1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RacNe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（ラクネ）」にログインしてお申し込みください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30476" y="10369574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メイリオ"/>
                <a:ea typeface="メイリオ"/>
                <a:cs typeface="メイリオ"/>
              </a:rPr>
              <a:t>申込方法</a:t>
            </a:r>
            <a:endParaRPr kumimoji="1" lang="ja-JP" altLang="en-US" sz="1000" b="1" dirty="0">
              <a:latin typeface="メイリオ"/>
              <a:ea typeface="メイリオ"/>
              <a:cs typeface="メイリオ"/>
            </a:endParaRPr>
          </a:p>
        </p:txBody>
      </p:sp>
      <p:grpSp>
        <p:nvGrpSpPr>
          <p:cNvPr id="3" name="図形グループ 2"/>
          <p:cNvGrpSpPr/>
          <p:nvPr/>
        </p:nvGrpSpPr>
        <p:grpSpPr>
          <a:xfrm>
            <a:off x="3402484" y="6121102"/>
            <a:ext cx="5474352" cy="920513"/>
            <a:chOff x="3402484" y="6121102"/>
            <a:chExt cx="5474352" cy="920513"/>
          </a:xfrm>
        </p:grpSpPr>
        <p:grpSp>
          <p:nvGrpSpPr>
            <p:cNvPr id="5" name="図形グループ 4"/>
            <p:cNvGrpSpPr/>
            <p:nvPr/>
          </p:nvGrpSpPr>
          <p:grpSpPr>
            <a:xfrm>
              <a:off x="4842644" y="6151880"/>
              <a:ext cx="4034192" cy="889735"/>
              <a:chOff x="4842644" y="6151880"/>
              <a:chExt cx="4034192" cy="889735"/>
            </a:xfrm>
          </p:grpSpPr>
          <p:sp>
            <p:nvSpPr>
              <p:cNvPr id="18" name="テキスト ボックス 17"/>
              <p:cNvSpPr txBox="1"/>
              <p:nvPr/>
            </p:nvSpPr>
            <p:spPr>
              <a:xfrm>
                <a:off x="4842644" y="6409134"/>
                <a:ext cx="3096344" cy="632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30000"/>
                  </a:lnSpc>
                </a:pP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詳細は東京支部</a:t>
                </a: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をご覧ください</a:t>
                </a: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悪天候などによる開催については</a:t>
                </a: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をご確認ください</a:t>
                </a: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algn="l">
                  <a:lnSpc>
                    <a:spcPct val="130000"/>
                  </a:lnSpc>
                </a:pP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4842644" y="6151880"/>
                <a:ext cx="4034192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algn="l"/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申込期間：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20○○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年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r>
                  <a:rPr lang="en-US" altLang="ja-JP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〜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endParaRPr lang="ja-JP" altLang="en-US" dirty="0"/>
              </a:p>
            </p:txBody>
          </p:sp>
        </p:grpSp>
        <p:sp>
          <p:nvSpPr>
            <p:cNvPr id="27" name="正方形/長方形 26"/>
            <p:cNvSpPr/>
            <p:nvPr/>
          </p:nvSpPr>
          <p:spPr>
            <a:xfrm>
              <a:off x="3402484" y="6121102"/>
              <a:ext cx="111360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>
                  <a:solidFill>
                    <a:srgbClr val="D96BAA"/>
                  </a:solidFill>
                  <a:latin typeface="Meiryo"/>
                  <a:ea typeface="メイリオ"/>
                  <a:cs typeface="Meiryo"/>
                </a:rPr>
                <a:t>事前申込あり</a:t>
              </a:r>
              <a:endParaRPr lang="ja-JP" altLang="en-US" dirty="0"/>
            </a:p>
          </p:txBody>
        </p:sp>
      </p:grpSp>
      <p:cxnSp>
        <p:nvCxnSpPr>
          <p:cNvPr id="28" name="直線コネクタ 27"/>
          <p:cNvCxnSpPr/>
          <p:nvPr/>
        </p:nvCxnSpPr>
        <p:spPr bwMode="auto">
          <a:xfrm>
            <a:off x="3474492" y="90973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243F7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" name="図形グループ 5"/>
          <p:cNvGrpSpPr/>
          <p:nvPr/>
        </p:nvGrpSpPr>
        <p:grpSpPr>
          <a:xfrm>
            <a:off x="3402484" y="7057206"/>
            <a:ext cx="5328592" cy="261610"/>
            <a:chOff x="3402484" y="7057206"/>
            <a:chExt cx="5328592" cy="261610"/>
          </a:xfrm>
        </p:grpSpPr>
        <p:cxnSp>
          <p:nvCxnSpPr>
            <p:cNvPr id="22" name="直線コネクタ 21"/>
            <p:cNvCxnSpPr/>
            <p:nvPr/>
          </p:nvCxnSpPr>
          <p:spPr bwMode="auto">
            <a:xfrm>
              <a:off x="3474492" y="7297111"/>
              <a:ext cx="5256584" cy="0"/>
            </a:xfrm>
            <a:prstGeom prst="line">
              <a:avLst/>
            </a:prstGeom>
            <a:noFill/>
            <a:ln w="19050" cap="flat" cmpd="sng" algn="ctr">
              <a:solidFill>
                <a:srgbClr val="243F7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テキスト ボックス 28"/>
            <p:cNvSpPr txBox="1"/>
            <p:nvPr/>
          </p:nvSpPr>
          <p:spPr>
            <a:xfrm>
              <a:off x="3402484" y="7057206"/>
              <a:ext cx="30243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050" b="1" i="0" dirty="0">
                  <a:solidFill>
                    <a:srgbClr val="243F78"/>
                  </a:solidFill>
                  <a:latin typeface="Meiryo"/>
                  <a:ea typeface="メイリオ"/>
                  <a:cs typeface="Meiryo"/>
                </a:rPr>
                <a:t>プログラム</a:t>
              </a:r>
              <a:endParaRPr kumimoji="1" lang="ja-JP" altLang="en-US" sz="1050" b="1" dirty="0">
                <a:solidFill>
                  <a:srgbClr val="243F78"/>
                </a:solidFill>
                <a:latin typeface="ヒラギノ角ゴ Pro W6"/>
                <a:ea typeface="ヒラギノ角ゴ Pro W6"/>
                <a:cs typeface="ヒラギノ角ゴ Pro W6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771635B-F762-5CF8-0ABC-25EC47427CD0}"/>
              </a:ext>
            </a:extLst>
          </p:cNvPr>
          <p:cNvSpPr txBox="1"/>
          <p:nvPr/>
        </p:nvSpPr>
        <p:spPr>
          <a:xfrm>
            <a:off x="3042444" y="11447742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2,000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学生会員 無料　学生非会員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500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</TotalTime>
  <Words>182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メイリオ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94</cp:revision>
  <cp:lastPrinted>2015-03-06T01:35:08Z</cp:lastPrinted>
  <dcterms:created xsi:type="dcterms:W3CDTF">2011-09-10T02:34:56Z</dcterms:created>
  <dcterms:modified xsi:type="dcterms:W3CDTF">2023-04-03T14:53:52Z</dcterms:modified>
</cp:coreProperties>
</file>