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1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5A48"/>
    <a:srgbClr val="243F78"/>
    <a:srgbClr val="482678"/>
    <a:srgbClr val="005A00"/>
    <a:srgbClr val="7E335C"/>
    <a:srgbClr val="FFFF99"/>
    <a:srgbClr val="F5FF75"/>
    <a:srgbClr val="FEE1AC"/>
    <a:srgbClr val="C1C1FF"/>
    <a:srgbClr val="B7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8" autoAdjust="0"/>
    <p:restoredTop sz="94660" autoAdjust="0"/>
  </p:normalViewPr>
  <p:slideViewPr>
    <p:cSldViewPr showGuides="1">
      <p:cViewPr>
        <p:scale>
          <a:sx n="70" d="100"/>
          <a:sy n="70" d="100"/>
        </p:scale>
        <p:origin x="1520" y="-1204"/>
      </p:cViewPr>
      <p:guideLst>
        <p:guide orient="horz" pos="4763"/>
        <p:guide pos="191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青緑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grpSp>
        <p:nvGrpSpPr>
          <p:cNvPr id="6" name="グループ化 5"/>
          <p:cNvGrpSpPr/>
          <p:nvPr userDrawn="1"/>
        </p:nvGrpSpPr>
        <p:grpSpPr>
          <a:xfrm>
            <a:off x="4842647" y="3024758"/>
            <a:ext cx="4248468" cy="547261"/>
            <a:chOff x="4842647" y="3024758"/>
            <a:chExt cx="4248468" cy="547261"/>
          </a:xfrm>
        </p:grpSpPr>
        <p:grpSp>
          <p:nvGrpSpPr>
            <p:cNvPr id="5" name="図形グループ 4"/>
            <p:cNvGrpSpPr/>
            <p:nvPr userDrawn="1"/>
          </p:nvGrpSpPr>
          <p:grpSpPr>
            <a:xfrm>
              <a:off x="4842647" y="3024758"/>
              <a:ext cx="1368149" cy="547261"/>
              <a:chOff x="4842647" y="2998156"/>
              <a:chExt cx="1440157" cy="576064"/>
            </a:xfrm>
          </p:grpSpPr>
          <p:sp>
            <p:nvSpPr>
              <p:cNvPr id="3" name="テキスト ボックス 2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</a:p>
            </p:txBody>
          </p:sp>
          <p:sp>
            <p:nvSpPr>
              <p:cNvPr id="48" name="テキスト ボックス 47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</a:p>
            </p:txBody>
          </p:sp>
          <p:sp>
            <p:nvSpPr>
              <p:cNvPr id="4" name="円/楕円 3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3" name="テキスト ボックス 52"/>
            <p:cNvSpPr txBox="1"/>
            <p:nvPr userDrawn="1"/>
          </p:nvSpPr>
          <p:spPr>
            <a:xfrm>
              <a:off x="6066778" y="3122038"/>
              <a:ext cx="30243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</a:p>
          </p:txBody>
        </p:sp>
      </p:grpSp>
      <p:sp>
        <p:nvSpPr>
          <p:cNvPr id="54" name="テキスト ボックス 53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Vr.9.0</a:t>
            </a:r>
            <a:endParaRPr kumimoji="1" lang="en-US" altLang="ja-JP" sz="500" b="1" i="0" kern="1200" baseline="0" dirty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 userDrawn="1"/>
        </p:nvSpPr>
        <p:spPr>
          <a:xfrm>
            <a:off x="2970436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>
                <a:solidFill>
                  <a:srgbClr val="EA87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</a:p>
        </p:txBody>
      </p:sp>
      <p:sp>
        <p:nvSpPr>
          <p:cNvPr id="52" name="テキスト ボックス 51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3402484" y="4104878"/>
            <a:ext cx="53331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○○○○○○○</a:t>
            </a:r>
            <a:endParaRPr kumimoji="1" lang="en-US" altLang="ja-JP" sz="4800" b="1" i="0" dirty="0">
              <a:solidFill>
                <a:srgbClr val="135A48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3474492" y="7417246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○○○○○○○○○○</a:t>
            </a: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endParaRPr kumimoji="1" lang="en-US" altLang="ja-JP" sz="1100" b="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○○○○○○○○○○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417246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sz="900" dirty="0">
                <a:latin typeface="Meiryo"/>
                <a:ea typeface="メイリオ"/>
                <a:cs typeface="Meiryo"/>
              </a:rPr>
              <a:t>○○○○○○○○○</a:t>
            </a:r>
            <a:r>
              <a:rPr lang="ja-JP" altLang="en-US" sz="900" dirty="0">
                <a:latin typeface="Meiryo"/>
                <a:ea typeface="メイリオ"/>
                <a:cs typeface="Meiryo"/>
              </a:rPr>
              <a:t>（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株）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 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〇〇〇〇〇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50000"/>
              </a:lnSpc>
            </a:pPr>
            <a:r>
              <a:rPr lang="en-US" altLang="ja-JP" sz="900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9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大学附属病院</a:t>
            </a:r>
          </a:p>
          <a:p>
            <a:pPr algn="l"/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r>
              <a:rPr kumimoji="1" lang="ja-JP" altLang="en-US" sz="12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　</a:t>
            </a:r>
            <a:r>
              <a:rPr lang="en-US" altLang="ja-JP" sz="1200" b="1" dirty="0">
                <a:latin typeface="Meiryo"/>
                <a:ea typeface="メイリオ"/>
                <a:cs typeface="Meiryo"/>
              </a:rPr>
              <a:t>〇〇</a:t>
            </a:r>
            <a:endParaRPr kumimoji="1" lang="ja-JP" altLang="en-US" sz="12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○○○○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撮影技術研究班　</a:t>
            </a:r>
            <a:endParaRPr lang="ja-JP" altLang="en-US" dirty="0">
              <a:solidFill>
                <a:srgbClr val="135A4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58302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120000"/>
              </a:lnSpc>
              <a:defRPr/>
            </a:pPr>
            <a:r>
              <a:rPr lang="en-US" altLang="ja-JP" sz="1000" b="1" dirty="0" err="1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jsrt.tokyo</a:t>
            </a:r>
            <a:r>
              <a:rPr lang="en-US" altLang="ja-JP" sz="1000" b="1" dirty="0">
                <a:solidFill>
                  <a:srgbClr val="135A48"/>
                </a:solidFill>
                <a:latin typeface="Meiryo"/>
                <a:ea typeface="メイリオ"/>
                <a:cs typeface="Meiryo"/>
              </a:rPr>
              <a:t>.○○○○○○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@</a:t>
            </a:r>
            <a:r>
              <a:rPr kumimoji="1" lang="en-US" altLang="ja-JP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135A4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gmail.com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135A48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87887" y="3152816"/>
            <a:ext cx="662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>
                <a:solidFill>
                  <a:srgbClr val="135A48"/>
                </a:solidFill>
                <a:latin typeface="メイリオ"/>
                <a:ea typeface="メイリオ"/>
                <a:cs typeface="メイリオ"/>
              </a:rPr>
              <a:t>○○</a:t>
            </a:r>
            <a:endParaRPr kumimoji="1" lang="ja-JP" altLang="en-US" sz="1600" b="1" i="0" dirty="0">
              <a:solidFill>
                <a:srgbClr val="135A4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02484" y="5112990"/>
            <a:ext cx="4896544" cy="738664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24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</a:t>
            </a:r>
            <a:r>
              <a:rPr kumimoji="1" lang="en-US" altLang="ja-JP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○</a:t>
            </a:r>
            <a:r>
              <a:rPr kumimoji="1" lang="ja-JP" altLang="en-US" sz="1400" b="1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</a:t>
            </a:r>
            <a:endParaRPr kumimoji="1" lang="en-US" altLang="ja-JP" sz="1400" b="1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en-US" altLang="ja-JP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kumimoji="1" lang="ja-JP" altLang="en-US" sz="1100" b="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○○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>
              <a:latin typeface="Meiryo"/>
              <a:ea typeface="メイリオ"/>
              <a:cs typeface="Meiryo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30476" y="957748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メイリオ"/>
                <a:ea typeface="メイリオ"/>
                <a:cs typeface="メイリオ"/>
              </a:rPr>
              <a:t>開催形態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22564" y="9523827"/>
            <a:ext cx="4104456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en-US" altLang="ja-JP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Zoom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によるオンライン実施</a:t>
            </a:r>
            <a:endParaRPr kumimoji="1" lang="en-US" altLang="ja-JP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(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事前参加登録者に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URL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とパスワードを配信します</a:t>
            </a:r>
            <a:r>
              <a:rPr lang="en-US" altLang="ja-JP" sz="1100" dirty="0">
                <a:latin typeface="Meiryo"/>
                <a:ea typeface="メイリオ"/>
                <a:cs typeface="Meiryo"/>
              </a:rPr>
              <a:t>)</a:t>
            </a:r>
          </a:p>
          <a:p>
            <a:pPr algn="l"/>
            <a:endParaRPr kumimoji="1" lang="ja-JP" altLang="en-US" sz="1100" i="0" dirty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056436-46BD-4348-8B40-43AFB1A8013A}"/>
              </a:ext>
            </a:extLst>
          </p:cNvPr>
          <p:cNvSpPr txBox="1"/>
          <p:nvPr/>
        </p:nvSpPr>
        <p:spPr>
          <a:xfrm>
            <a:off x="4122564" y="10341752"/>
            <a:ext cx="4680520" cy="523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ja-JP" sz="1100" dirty="0">
                <a:latin typeface="Meiryo"/>
                <a:ea typeface="メイリオ"/>
                <a:cs typeface="Meiryo"/>
              </a:rPr>
              <a:t>https://service.jsrt.or.jp/</a:t>
            </a:r>
            <a:endParaRPr lang="ja-JP" altLang="en-US" sz="1100" dirty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30000"/>
              </a:lnSpc>
            </a:pP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会員システム「</a:t>
            </a:r>
            <a:r>
              <a:rPr kumimoji="1" lang="en-US" altLang="ja-JP" sz="1100" i="0" dirty="0" err="1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RacNe</a:t>
            </a:r>
            <a:r>
              <a:rPr kumimoji="1" lang="ja-JP" altLang="en-US" sz="1100" i="0" dirty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（ラクネ）」にログインしてお申し込みください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330476" y="10369574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メイリオ"/>
                <a:ea typeface="メイリオ"/>
                <a:cs typeface="メイリオ"/>
              </a:rPr>
              <a:t>申込方法</a:t>
            </a:r>
            <a:endParaRPr kumimoji="1" lang="ja-JP" altLang="en-US" sz="1000" b="1" dirty="0"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6" name="図形グループ 5"/>
          <p:cNvGrpSpPr/>
          <p:nvPr/>
        </p:nvGrpSpPr>
        <p:grpSpPr>
          <a:xfrm>
            <a:off x="3392339" y="6132135"/>
            <a:ext cx="5484497" cy="909480"/>
            <a:chOff x="3392339" y="6132135"/>
            <a:chExt cx="5484497" cy="909480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4842644" y="6151880"/>
              <a:ext cx="4034192" cy="889735"/>
              <a:chOff x="4842644" y="6151880"/>
              <a:chExt cx="4034192" cy="889735"/>
            </a:xfrm>
          </p:grpSpPr>
          <p:sp>
            <p:nvSpPr>
              <p:cNvPr id="18" name="テキスト ボックス 17"/>
              <p:cNvSpPr txBox="1"/>
              <p:nvPr/>
            </p:nvSpPr>
            <p:spPr>
              <a:xfrm>
                <a:off x="4842644" y="6409134"/>
                <a:ext cx="3096344" cy="632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30000"/>
                  </a:lnSpc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詳細は東京支部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をご覧ください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※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悪天候などによる開催については</a:t>
                </a:r>
                <a:r>
                  <a:rPr kumimoji="1" lang="en-US" altLang="ja-JP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HP</a:t>
                </a:r>
                <a:r>
                  <a:rPr kumimoji="1" lang="ja-JP" altLang="en-US" sz="900" b="0" i="0" dirty="0">
                    <a:solidFill>
                      <a:schemeClr val="tx1"/>
                    </a:solidFill>
                    <a:latin typeface="Meiryo"/>
                    <a:ea typeface="メイリオ"/>
                    <a:cs typeface="Meiryo"/>
                  </a:rPr>
                  <a:t>をご確認ください</a:t>
                </a: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  <a:p>
                <a:pPr algn="l">
                  <a:lnSpc>
                    <a:spcPct val="130000"/>
                  </a:lnSpc>
                </a:pPr>
                <a:endParaRPr kumimoji="1" lang="en-US" altLang="ja-JP" sz="900" b="0" i="0" dirty="0">
                  <a:solidFill>
                    <a:schemeClr val="tx1"/>
                  </a:solidFill>
                  <a:latin typeface="Meiryo"/>
                  <a:ea typeface="メイリオ"/>
                  <a:cs typeface="Meiryo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4842644" y="6151880"/>
                <a:ext cx="4034192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ja-JP"/>
                </a:defPPr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1pPr>
                <a:lvl2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2pPr>
                <a:lvl3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3pPr>
                <a:lvl4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4pPr>
                <a:lvl5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5pPr>
                <a:lvl6pPr marL="22860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6pPr>
                <a:lvl7pPr marL="27432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7pPr>
                <a:lvl8pPr marL="32004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8pPr>
                <a:lvl9pPr marL="3657600" algn="l" defTabSz="914400" rtl="0" eaLnBrk="1" latinLnBrk="0" hangingPunct="1">
                  <a:defRPr kumimoji="1" sz="2900" kern="1200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  <a:cs typeface="+mn-cs"/>
                  </a:defRPr>
                </a:lvl9pPr>
              </a:lstStyle>
              <a:p>
                <a:pPr algn="l"/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申込期間：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20○○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年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r>
                  <a:rPr lang="en-US" altLang="ja-JP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〜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日（</a:t>
                </a:r>
                <a:r>
                  <a:rPr lang="en-US" altLang="ja-JP" sz="1000" b="1" dirty="0">
                    <a:latin typeface="Meiryo"/>
                    <a:ea typeface="メイリオ"/>
                    <a:cs typeface="Meiryo"/>
                  </a:rPr>
                  <a:t>○</a:t>
                </a:r>
                <a:r>
                  <a:rPr lang="ja-JP" altLang="en-US" sz="1000" b="1" dirty="0">
                    <a:solidFill>
                      <a:srgbClr val="000000"/>
                    </a:solidFill>
                    <a:latin typeface="Meiryo"/>
                    <a:ea typeface="メイリオ"/>
                    <a:cs typeface="Meiryo"/>
                  </a:rPr>
                  <a:t>）</a:t>
                </a:r>
                <a:endParaRPr lang="ja-JP" altLang="en-US" dirty="0"/>
              </a:p>
            </p:txBody>
          </p:sp>
        </p:grpSp>
        <p:sp>
          <p:nvSpPr>
            <p:cNvPr id="22" name="正方形/長方形 21"/>
            <p:cNvSpPr/>
            <p:nvPr/>
          </p:nvSpPr>
          <p:spPr>
            <a:xfrm>
              <a:off x="3392339" y="6132135"/>
              <a:ext cx="113778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A8718"/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事前申込不要</a:t>
              </a:r>
              <a:endParaRPr lang="ja-JP" altLang="en-US" dirty="0">
                <a:solidFill>
                  <a:srgbClr val="EA8718"/>
                </a:solidFill>
              </a:endParaRPr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3402484" y="6939612"/>
            <a:ext cx="5328592" cy="261610"/>
            <a:chOff x="3402484" y="6939612"/>
            <a:chExt cx="5328592" cy="261610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3402484" y="6939612"/>
              <a:ext cx="302433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1050" b="1" i="0" dirty="0">
                  <a:solidFill>
                    <a:srgbClr val="135A48"/>
                  </a:solidFill>
                  <a:latin typeface="Meiryo"/>
                  <a:ea typeface="メイリオ"/>
                  <a:cs typeface="Meiryo"/>
                </a:rPr>
                <a:t>プログラム</a:t>
              </a:r>
              <a:endParaRPr kumimoji="1" lang="ja-JP" altLang="en-US" sz="1050" b="1" dirty="0">
                <a:solidFill>
                  <a:srgbClr val="135A48"/>
                </a:solidFill>
                <a:latin typeface="ヒラギノ角ゴ Pro W6"/>
                <a:ea typeface="ヒラギノ角ゴ Pro W6"/>
                <a:cs typeface="ヒラギノ角ゴ Pro W6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 bwMode="auto">
            <a:xfrm>
              <a:off x="3474492" y="7201222"/>
              <a:ext cx="5256584" cy="0"/>
            </a:xfrm>
            <a:prstGeom prst="line">
              <a:avLst/>
            </a:prstGeom>
            <a:noFill/>
            <a:ln w="19050" cap="flat" cmpd="sng" algn="ctr">
              <a:solidFill>
                <a:srgbClr val="135A48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9" name="直線コネクタ 28"/>
          <p:cNvCxnSpPr/>
          <p:nvPr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135A4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テキスト ボックス 1">
            <a:extLst>
              <a:ext uri="{FF2B5EF4-FFF2-40B4-BE49-F238E27FC236}">
                <a16:creationId xmlns:a16="http://schemas.microsoft.com/office/drawing/2014/main" id="{E16938DB-76C6-CFAA-926B-93EDCA643021}"/>
              </a:ext>
            </a:extLst>
          </p:cNvPr>
          <p:cNvSpPr txBox="1"/>
          <p:nvPr/>
        </p:nvSpPr>
        <p:spPr>
          <a:xfrm>
            <a:off x="3042444" y="11460727"/>
            <a:ext cx="6048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/>
            <a:r>
              <a:rPr kumimoji="1" lang="ja-JP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非会員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賛助会員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　学生 </a:t>
            </a:r>
            <a:r>
              <a:rPr kumimoji="1" lang="en-US" altLang="zh-CN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zh-CN" altLang="en-US" sz="1200" b="1" i="0" dirty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  <a:endParaRPr kumimoji="1" lang="ja-JP" altLang="en-US" sz="1200" b="1" i="0" dirty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2556</TotalTime>
  <Words>182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 W6</vt:lpstr>
      <vt:lpstr>Meiryo</vt:lpstr>
      <vt:lpstr>Meiryo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晋平 矢野</cp:lastModifiedBy>
  <cp:revision>95</cp:revision>
  <cp:lastPrinted>2015-03-06T01:35:08Z</cp:lastPrinted>
  <dcterms:created xsi:type="dcterms:W3CDTF">2011-09-10T02:34:56Z</dcterms:created>
  <dcterms:modified xsi:type="dcterms:W3CDTF">2023-04-03T14:40:28Z</dcterms:modified>
</cp:coreProperties>
</file>