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678"/>
    <a:srgbClr val="73A4D9"/>
    <a:srgbClr val="45A366"/>
    <a:srgbClr val="6B3129"/>
    <a:srgbClr val="65A4B5"/>
    <a:srgbClr val="556196"/>
    <a:srgbClr val="89663A"/>
    <a:srgbClr val="675B34"/>
    <a:srgbClr val="794C17"/>
    <a:srgbClr val="955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768" y="2640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紫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 dirty="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 smtClean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 smtClean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 smtClean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62" name="テキスト ボックス 61"/>
          <p:cNvSpPr txBox="1"/>
          <p:nvPr userDrawn="1"/>
        </p:nvSpPr>
        <p:spPr>
          <a:xfrm>
            <a:off x="2988102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 smtClean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  <a:endParaRPr kumimoji="1" lang="ja-JP" altLang="en-US" sz="2000" b="1" i="0" dirty="0">
              <a:solidFill>
                <a:srgbClr val="65A4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/>
              <a:ea typeface="メイリオ"/>
              <a:cs typeface="Meiryo"/>
            </a:endParaRP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3454891" y="9318054"/>
            <a:ext cx="4154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会場</a:t>
            </a:r>
          </a:p>
        </p:txBody>
      </p:sp>
      <p:sp>
        <p:nvSpPr>
          <p:cNvPr id="72" name="正方形/長方形 71"/>
          <p:cNvSpPr/>
          <p:nvPr userDrawn="1"/>
        </p:nvSpPr>
        <p:spPr>
          <a:xfrm>
            <a:off x="3474492" y="10386664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最寄駅</a:t>
            </a:r>
          </a:p>
        </p:txBody>
      </p:sp>
      <p:cxnSp>
        <p:nvCxnSpPr>
          <p:cNvPr id="51" name="直線コネクタ 50"/>
          <p:cNvCxnSpPr/>
          <p:nvPr userDrawn="1"/>
        </p:nvCxnSpPr>
        <p:spPr bwMode="auto">
          <a:xfrm>
            <a:off x="3474492" y="74411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4826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直線コネクタ 51"/>
          <p:cNvCxnSpPr/>
          <p:nvPr userDrawn="1"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4826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テキスト ボックス 52"/>
          <p:cNvSpPr txBox="1"/>
          <p:nvPr userDrawn="1"/>
        </p:nvSpPr>
        <p:spPr>
          <a:xfrm>
            <a:off x="3402484" y="7201222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482678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grpSp>
        <p:nvGrpSpPr>
          <p:cNvPr id="50" name="グループ化 49"/>
          <p:cNvGrpSpPr/>
          <p:nvPr userDrawn="1"/>
        </p:nvGrpSpPr>
        <p:grpSpPr>
          <a:xfrm>
            <a:off x="5058668" y="3024758"/>
            <a:ext cx="3600400" cy="547261"/>
            <a:chOff x="5058668" y="3024758"/>
            <a:chExt cx="3600400" cy="547261"/>
          </a:xfrm>
        </p:grpSpPr>
        <p:grpSp>
          <p:nvGrpSpPr>
            <p:cNvPr id="54" name="図形グループ 4"/>
            <p:cNvGrpSpPr/>
            <p:nvPr userDrawn="1"/>
          </p:nvGrpSpPr>
          <p:grpSpPr>
            <a:xfrm>
              <a:off x="5058668" y="3024758"/>
              <a:ext cx="1368149" cy="547261"/>
              <a:chOff x="4842647" y="2998156"/>
              <a:chExt cx="1440157" cy="576064"/>
            </a:xfrm>
          </p:grpSpPr>
          <p:sp>
            <p:nvSpPr>
              <p:cNvPr id="56" name="テキスト ボックス 55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57" name="テキスト ボックス 56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58" name="円/楕円 57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5" name="テキスト ボックス 54"/>
            <p:cNvSpPr txBox="1"/>
            <p:nvPr userDrawn="1"/>
          </p:nvSpPr>
          <p:spPr>
            <a:xfrm>
              <a:off x="6354810" y="3122038"/>
              <a:ext cx="23042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  <a:endParaRPr kumimoji="1" lang="ja-JP" altLang="en-US" sz="2000" b="1" dirty="0">
                <a:solidFill>
                  <a:srgbClr val="FFFFFF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65" name="テキスト ボックス 64"/>
          <p:cNvSpPr txBox="1"/>
          <p:nvPr userDrawn="1"/>
        </p:nvSpPr>
        <p:spPr>
          <a:xfrm>
            <a:off x="4698628" y="6848498"/>
            <a:ext cx="424847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の参加申込フォームよりお申し込みください</a:t>
            </a:r>
            <a:endParaRPr kumimoji="1" lang="en-US" altLang="ja-JP" sz="9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悪天候などによる開催については</a:t>
            </a: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をご確認ください</a:t>
            </a:r>
            <a:endParaRPr kumimoji="1" lang="en-US" altLang="ja-JP" sz="9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66" name="正方形/長方形 65"/>
          <p:cNvSpPr/>
          <p:nvPr userDrawn="1"/>
        </p:nvSpPr>
        <p:spPr>
          <a:xfrm>
            <a:off x="3488840" y="6553150"/>
            <a:ext cx="113778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3A4D9"/>
                </a:solidFill>
                <a:uLnTx/>
                <a:uFillTx/>
                <a:latin typeface="Meiryo"/>
                <a:ea typeface="メイリオ"/>
                <a:cs typeface="Meiryo"/>
              </a:rPr>
              <a:t>事前申込あり</a:t>
            </a:r>
            <a:endParaRPr lang="ja-JP" altLang="en-US" dirty="0">
              <a:solidFill>
                <a:srgbClr val="73A4D9"/>
              </a:solidFill>
            </a:endParaRPr>
          </a:p>
        </p:txBody>
      </p:sp>
      <p:sp>
        <p:nvSpPr>
          <p:cNvPr id="64" name="テキスト ボックス 63"/>
          <p:cNvSpPr txBox="1"/>
          <p:nvPr userDrawn="1"/>
        </p:nvSpPr>
        <p:spPr>
          <a:xfrm>
            <a:off x="3258468" y="11458161"/>
            <a:ext cx="576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円・非会員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円・賛助会員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円・学生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</a:p>
        </p:txBody>
      </p:sp>
      <p:sp>
        <p:nvSpPr>
          <p:cNvPr id="61" name="テキスト ボックス 60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Vr.7.0</a:t>
            </a:r>
            <a:endParaRPr kumimoji="1" lang="en-US" altLang="ja-JP" sz="500" b="1" i="0" kern="1200" baseline="0" dirty="0" smtClean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3474492" y="7544839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経カテーテル大動脈弁置換術（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）について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当院における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の概要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術前評価の心臓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CT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撮影法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の流れと放射線技師の役割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53050" y="9433470"/>
            <a:ext cx="1321544" cy="161035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4137" y="9433470"/>
            <a:ext cx="2021478" cy="15997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 userDrawn="1"/>
        </p:nvSpPr>
        <p:spPr>
          <a:xfrm>
            <a:off x="3396873" y="9505478"/>
            <a:ext cx="1872208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東京慈恵会医科大学</a:t>
            </a:r>
          </a:p>
          <a:p>
            <a:pPr algn="l"/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髙木</a:t>
            </a:r>
            <a:r>
              <a:rPr kumimoji="1" lang="en-US" altLang="ja-JP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</a:t>
            </a:r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号館 南講堂 </a:t>
            </a:r>
          </a:p>
          <a:p>
            <a:pPr algn="l">
              <a:lnSpc>
                <a:spcPct val="130000"/>
              </a:lnSpc>
            </a:pP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〒105-8461</a:t>
            </a:r>
          </a:p>
          <a:p>
            <a:pPr algn="l"/>
            <a:r>
              <a:rPr kumimoji="1" lang="ja-JP" altLang="en-US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東京都港区西新橋</a:t>
            </a: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3-25-8</a:t>
            </a: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559742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エドワーズライフサイエンス（株）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田部 睦子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山岸 正文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鈴木 雅倫乃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前島 秀幸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826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循環器撮影技術研究班　</a:t>
            </a:r>
            <a:endParaRPr lang="ja-JP" altLang="en-US" dirty="0">
              <a:solidFill>
                <a:srgbClr val="48267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09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826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jsrt.tokyo.angio@gmail.com</a:t>
            </a: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416832" y="10598877"/>
            <a:ext cx="188126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◯JR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「新橋駅」下車 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12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都営三田線 「御成門駅 」Ａ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日比谷線 「神谷町駅 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7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3632" y="3147439"/>
            <a:ext cx="745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0" dirty="0" smtClean="0">
                <a:solidFill>
                  <a:srgbClr val="482678"/>
                </a:solidFill>
                <a:latin typeface="メイリオ"/>
                <a:ea typeface="メイリオ"/>
                <a:cs typeface="メイリオ"/>
              </a:rPr>
              <a:t>195</a:t>
            </a:r>
            <a:endParaRPr kumimoji="1" lang="ja-JP" altLang="en-US" sz="1600" b="1" i="0" dirty="0">
              <a:solidFill>
                <a:srgbClr val="48267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3402484" y="3888854"/>
            <a:ext cx="5472608" cy="134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大動脈弁狭窄に対する</a:t>
            </a:r>
            <a:endParaRPr kumimoji="1" lang="en-US" altLang="ja-JP" sz="2800" b="1" i="0" dirty="0" smtClean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最新治療</a:t>
            </a:r>
            <a:r>
              <a:rPr kumimoji="1" lang="en-US" altLang="ja-JP" sz="28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TAVI</a:t>
            </a:r>
          </a:p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（経カテーテル大動脈弁治療）</a:t>
            </a:r>
            <a:endParaRPr kumimoji="1" lang="ja-JP" altLang="en-US" sz="1400" b="1" i="1" dirty="0">
              <a:solidFill>
                <a:srgbClr val="482678"/>
              </a:solidFill>
              <a:latin typeface="Meiryo"/>
              <a:ea typeface="ヒラギノ角ゴ ProN W6"/>
              <a:cs typeface="Meiryo"/>
            </a:endParaRPr>
          </a:p>
        </p:txBody>
      </p:sp>
      <p:sp>
        <p:nvSpPr>
          <p:cNvPr id="22" name="テキスト ボックス 21"/>
          <p:cNvSpPr txBox="1"/>
          <p:nvPr userDrawn="1"/>
        </p:nvSpPr>
        <p:spPr>
          <a:xfrm>
            <a:off x="3402484" y="5206484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kumimoji="1" lang="ja-JP" altLang="en-US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診療放射線技師の役割</a:t>
            </a:r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endParaRPr kumimoji="1" lang="ja-JP" altLang="en-US" sz="1600" b="1" dirty="0">
              <a:solidFill>
                <a:schemeClr val="tx1"/>
              </a:solidFill>
              <a:latin typeface="Meiryo"/>
              <a:ea typeface="ヒラギノ角ゴ Pro W6"/>
              <a:cs typeface="Meiryo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698628" y="6594961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l"/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申込期間：</a:t>
            </a:r>
            <a:r>
              <a:rPr lang="en-US" altLang="ja-JP" sz="1000" b="1" dirty="0" smtClean="0"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>
                <a:latin typeface="Meiryo"/>
                <a:ea typeface="メイリオ"/>
                <a:cs typeface="Meiryo"/>
              </a:rPr>
              <a:t>〇〇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年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10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日（月）</a:t>
            </a:r>
            <a:r>
              <a:rPr lang="en-US" altLang="ja-JP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日（木）</a:t>
            </a:r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02484" y="5545038"/>
            <a:ext cx="4896544" cy="941796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日（金）</a:t>
            </a:r>
            <a:endParaRPr kumimoji="1" lang="en-US" altLang="ja-JP" sz="14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18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30〜20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dirty="0" smtClean="0">
                <a:latin typeface="Meiryo"/>
                <a:ea typeface="メイリオ"/>
                <a:cs typeface="Meiryo"/>
              </a:rPr>
              <a:t>18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dirty="0" smtClean="0">
                <a:latin typeface="Meiryo"/>
                <a:ea typeface="メイリオ"/>
                <a:cs typeface="Meiryo"/>
              </a:rPr>
              <a:t>00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 smtClean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定員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b="1" dirty="0" smtClean="0">
                <a:latin typeface="Meiryo"/>
                <a:ea typeface="メイリオ"/>
                <a:cs typeface="Meiryo"/>
              </a:rPr>
              <a:t>名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（支部会員優先，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になり次第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締切ります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189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RAD-IT</cp:lastModifiedBy>
  <cp:revision>81</cp:revision>
  <cp:lastPrinted>2015-03-06T01:35:08Z</cp:lastPrinted>
  <dcterms:created xsi:type="dcterms:W3CDTF">2011-09-10T02:34:56Z</dcterms:created>
  <dcterms:modified xsi:type="dcterms:W3CDTF">2018-10-25T07:23:16Z</dcterms:modified>
</cp:coreProperties>
</file>