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1E36"/>
    <a:srgbClr val="6B3129"/>
    <a:srgbClr val="45A366"/>
    <a:srgbClr val="65A4B5"/>
    <a:srgbClr val="556196"/>
    <a:srgbClr val="89663A"/>
    <a:srgbClr val="675B34"/>
    <a:srgbClr val="794C17"/>
    <a:srgbClr val="955F1E"/>
    <a:srgbClr val="3B4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744" y="804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図 48" descr="背景＿赤紫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 smtClean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sp>
        <p:nvSpPr>
          <p:cNvPr id="60" name="テキスト ボックス 59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公益社団法人 日本放射線技術学会</a:t>
            </a:r>
            <a:r>
              <a:rPr kumimoji="1" lang="ja-JP" altLang="en-US" sz="1000" b="1" i="0" baseline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 smtClean="0">
              <a:solidFill>
                <a:srgbClr val="491E36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 smtClean="0">
              <a:solidFill>
                <a:srgbClr val="491E36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  <p:sp>
        <p:nvSpPr>
          <p:cNvPr id="64" name="テキスト ボックス 63"/>
          <p:cNvSpPr txBox="1"/>
          <p:nvPr userDrawn="1"/>
        </p:nvSpPr>
        <p:spPr>
          <a:xfrm>
            <a:off x="4554612" y="6769174"/>
            <a:ext cx="2592288" cy="272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ja-JP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※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詳細は東京支部</a:t>
            </a:r>
            <a:r>
              <a:rPr kumimoji="1" lang="en-US" altLang="ja-JP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をご覧ください</a:t>
            </a:r>
            <a:endParaRPr kumimoji="1" lang="en-US" altLang="ja-JP" sz="9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8" name="正方形/長方形 17"/>
          <p:cNvSpPr/>
          <p:nvPr userDrawn="1"/>
        </p:nvSpPr>
        <p:spPr>
          <a:xfrm>
            <a:off x="3454891" y="9318054"/>
            <a:ext cx="41549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会場</a:t>
            </a:r>
          </a:p>
        </p:txBody>
      </p:sp>
      <p:sp>
        <p:nvSpPr>
          <p:cNvPr id="72" name="正方形/長方形 71"/>
          <p:cNvSpPr/>
          <p:nvPr userDrawn="1"/>
        </p:nvSpPr>
        <p:spPr>
          <a:xfrm>
            <a:off x="3474492" y="10386664"/>
            <a:ext cx="53091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最寄駅</a:t>
            </a:r>
          </a:p>
        </p:txBody>
      </p:sp>
      <p:sp>
        <p:nvSpPr>
          <p:cNvPr id="50" name="テキスト ボックス 49"/>
          <p:cNvSpPr txBox="1"/>
          <p:nvPr userDrawn="1"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 smtClean="0">
                <a:solidFill>
                  <a:srgbClr val="65A4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  <a:endParaRPr kumimoji="1" lang="ja-JP" altLang="en-US" sz="2000" b="1" i="0" dirty="0">
              <a:solidFill>
                <a:srgbClr val="65A4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"/>
              <a:ea typeface="メイリオ"/>
              <a:cs typeface="Meiryo"/>
            </a:endParaRPr>
          </a:p>
        </p:txBody>
      </p:sp>
      <p:cxnSp>
        <p:nvCxnSpPr>
          <p:cNvPr id="52" name="直線コネクタ 51"/>
          <p:cNvCxnSpPr/>
          <p:nvPr userDrawn="1"/>
        </p:nvCxnSpPr>
        <p:spPr bwMode="auto">
          <a:xfrm>
            <a:off x="3474492" y="7441127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6B312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直線コネクタ 52"/>
          <p:cNvCxnSpPr/>
          <p:nvPr userDrawn="1"/>
        </p:nvCxnSpPr>
        <p:spPr bwMode="auto">
          <a:xfrm>
            <a:off x="3474492" y="9241327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6B312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テキスト ボックス 53"/>
          <p:cNvSpPr txBox="1"/>
          <p:nvPr userDrawn="1"/>
        </p:nvSpPr>
        <p:spPr>
          <a:xfrm>
            <a:off x="3402484" y="7201222"/>
            <a:ext cx="3024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プログラム</a:t>
            </a:r>
            <a:endParaRPr kumimoji="1" lang="ja-JP" altLang="en-US" sz="1050" b="1" dirty="0">
              <a:solidFill>
                <a:srgbClr val="491E36"/>
              </a:solidFill>
              <a:latin typeface="ヒラギノ角ゴ Pro W6"/>
              <a:ea typeface="ヒラギノ角ゴ Pro W6"/>
              <a:cs typeface="ヒラギノ角ゴ Pro W6"/>
            </a:endParaRPr>
          </a:p>
        </p:txBody>
      </p:sp>
      <p:grpSp>
        <p:nvGrpSpPr>
          <p:cNvPr id="51" name="グループ化 50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57" name="テキスト ボックス 56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 smtClean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  <a:endParaRPr kumimoji="1" lang="ja-JP" altLang="en-US" sz="2000" b="1" i="0" dirty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58" name="テキスト ボックス 5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 smtClean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  <a:endParaRPr kumimoji="1" lang="ja-JP" altLang="en-US" sz="2000" b="1" i="0" dirty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61" name="円/楕円 60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6" name="テキスト ボックス 55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 smtClean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東京支部技術フォーラム</a:t>
              </a:r>
              <a:endParaRPr kumimoji="1" lang="ja-JP" altLang="en-US" sz="2000" b="1" dirty="0">
                <a:solidFill>
                  <a:srgbClr val="FFFFFF"/>
                </a:solidFill>
                <a:latin typeface="メイリオ"/>
                <a:ea typeface="メイリオ"/>
                <a:cs typeface="メイリオ"/>
              </a:endParaRPr>
            </a:p>
          </p:txBody>
        </p:sp>
      </p:grpSp>
      <p:sp>
        <p:nvSpPr>
          <p:cNvPr id="62" name="テキスト ボックス 61"/>
          <p:cNvSpPr txBox="1"/>
          <p:nvPr userDrawn="1"/>
        </p:nvSpPr>
        <p:spPr>
          <a:xfrm>
            <a:off x="3402484" y="11441227"/>
            <a:ext cx="53285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参加費：会員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円・非会員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2,000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円・学生会員 無料・学生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500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</a:p>
        </p:txBody>
      </p:sp>
      <p:sp>
        <p:nvSpPr>
          <p:cNvPr id="63" name="正方形/長方形 62"/>
          <p:cNvSpPr/>
          <p:nvPr userDrawn="1"/>
        </p:nvSpPr>
        <p:spPr>
          <a:xfrm>
            <a:off x="3402484" y="6780207"/>
            <a:ext cx="1113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5A4B5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事前申込不要</a:t>
            </a:r>
            <a:endParaRPr lang="ja-JP" altLang="en-US" dirty="0"/>
          </a:p>
        </p:txBody>
      </p:sp>
      <p:sp>
        <p:nvSpPr>
          <p:cNvPr id="65" name="テキスト ボックス 64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Vr.6.0</a:t>
            </a:r>
            <a:endParaRPr kumimoji="1" lang="en-US" altLang="ja-JP" sz="500" b="1" i="0" kern="1200" baseline="0" dirty="0" smtClean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srt.tokyo.angio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 userDrawn="1"/>
        </p:nvSpPr>
        <p:spPr>
          <a:xfrm>
            <a:off x="3402484" y="5545038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6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kumimoji="1" lang="ja-JP" altLang="en-US" sz="16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診療放射線技師の役割</a:t>
            </a:r>
            <a:r>
              <a:rPr kumimoji="1" lang="en-US" altLang="ja-JP" sz="16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endParaRPr kumimoji="1" lang="ja-JP" altLang="en-US" sz="1600" b="1" dirty="0">
              <a:solidFill>
                <a:schemeClr val="tx1"/>
              </a:solidFill>
              <a:latin typeface="Meiryo"/>
              <a:ea typeface="ヒラギノ角ゴ Pro W6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544839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経カテーテル大動脈弁置換術（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）について</a:t>
            </a: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当院における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の概要</a:t>
            </a: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術前評価の心臓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CT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撮影法</a:t>
            </a: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の流れと放射線技師の役割</a:t>
            </a:r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53050" y="9433470"/>
            <a:ext cx="1321544" cy="161035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14137" y="9433470"/>
            <a:ext cx="2021478" cy="159976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 userDrawn="1"/>
        </p:nvSpPr>
        <p:spPr>
          <a:xfrm>
            <a:off x="3396873" y="9505478"/>
            <a:ext cx="1872208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東京慈恵会医科大学</a:t>
            </a:r>
          </a:p>
          <a:p>
            <a:pPr algn="l"/>
            <a:r>
              <a:rPr kumimoji="1" lang="ja-JP" altLang="en-US" sz="11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髙木</a:t>
            </a:r>
            <a:r>
              <a:rPr kumimoji="1" lang="en-US" altLang="ja-JP" sz="11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</a:t>
            </a:r>
            <a:r>
              <a:rPr kumimoji="1" lang="ja-JP" altLang="en-US" sz="11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号館 南講堂 </a:t>
            </a:r>
          </a:p>
          <a:p>
            <a:pPr algn="l">
              <a:lnSpc>
                <a:spcPct val="130000"/>
              </a:lnSpc>
            </a:pPr>
            <a:r>
              <a:rPr kumimoji="1" lang="en-US" altLang="ja-JP" sz="8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〒105-8461</a:t>
            </a:r>
          </a:p>
          <a:p>
            <a:pPr algn="l"/>
            <a:r>
              <a:rPr kumimoji="1" lang="ja-JP" altLang="en-US" sz="8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東京都港区西新橋</a:t>
            </a:r>
            <a:r>
              <a:rPr kumimoji="1" lang="en-US" altLang="ja-JP" sz="8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3-25-8</a:t>
            </a: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559742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エドワーズライフサイエンス（株） 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田部 睦子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帝京大学附属病院 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山岸 正文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帝京大学附属病院 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鈴木 雅倫乃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帝京大学附属病院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前島 秀幸</a:t>
            </a: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19742" y="11870705"/>
            <a:ext cx="15953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b="1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循環器撮影技術研究班</a:t>
            </a:r>
            <a:r>
              <a:rPr kumimoji="1" lang="ja-JP" alt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B3129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　</a:t>
            </a:r>
            <a:endParaRPr lang="ja-JP" altLang="en-US" dirty="0"/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09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B3129"/>
                </a:solidFill>
                <a:effectLst/>
                <a:uLnTx/>
                <a:uFillTx/>
                <a:latin typeface="Meiryo"/>
                <a:ea typeface="メイリオ"/>
                <a:cs typeface="Meiryo"/>
                <a:hlinkClick r:id="rId4"/>
              </a:rPr>
              <a:t>jsrt.tokyo.angio@gmail.com</a:t>
            </a:r>
            <a:endParaRPr kumimoji="1" lang="en-US" altLang="ja-JP" sz="1000" b="1" i="0" u="none" strike="noStrike" kern="1200" cap="none" spc="0" normalizeH="0" baseline="0" noProof="0" dirty="0" smtClean="0">
              <a:ln>
                <a:noFill/>
              </a:ln>
              <a:solidFill>
                <a:srgbClr val="6B3129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5" name="正方形/長方形 14"/>
          <p:cNvSpPr/>
          <p:nvPr userDrawn="1"/>
        </p:nvSpPr>
        <p:spPr>
          <a:xfrm>
            <a:off x="3416832" y="10598877"/>
            <a:ext cx="188126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◯JR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「新橋駅」下車 徒歩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12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分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◯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都営三田線 「御成門駅 」Ａ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5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出口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　徒歩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3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分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◯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日比谷線 「神谷町駅 」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3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出口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　徒歩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7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分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02484" y="4104878"/>
            <a:ext cx="5760640" cy="1327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大動脈弁狭窄に対する</a:t>
            </a:r>
            <a:endParaRPr kumimoji="1" lang="en-US" altLang="ja-JP" sz="2800" b="1" i="0" dirty="0" smtClean="0">
              <a:solidFill>
                <a:srgbClr val="491E36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最新治療</a:t>
            </a:r>
            <a:r>
              <a:rPr kumimoji="1" lang="en-US" altLang="ja-JP" sz="280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TAVI</a:t>
            </a:r>
          </a:p>
          <a:p>
            <a:pPr marL="0" marR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（経カテーテル大動脈弁治療）</a:t>
            </a:r>
            <a:endParaRPr kumimoji="1" lang="ja-JP" altLang="en-US" sz="1400" b="1" i="1" dirty="0">
              <a:solidFill>
                <a:srgbClr val="491E36"/>
              </a:solidFill>
              <a:latin typeface="Meiryo"/>
              <a:ea typeface="ヒラギノ角ゴ ProN W6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i="0" dirty="0" smtClean="0">
                <a:solidFill>
                  <a:srgbClr val="491E36"/>
                </a:solidFill>
                <a:latin typeface="メイリオ"/>
                <a:ea typeface="メイリオ"/>
                <a:cs typeface="メイリオ"/>
              </a:rPr>
              <a:t>195</a:t>
            </a:r>
            <a:endParaRPr kumimoji="1" lang="ja-JP" altLang="en-US" sz="1600" b="1" i="0" dirty="0">
              <a:solidFill>
                <a:srgbClr val="491E36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922089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lang="en-US" altLang="ja-JP" sz="1400" b="1" dirty="0">
                <a:latin typeface="Meiryo"/>
                <a:ea typeface="メイリオ"/>
                <a:cs typeface="Meiryo"/>
              </a:rPr>
              <a:t>20</a:t>
            </a:r>
            <a:r>
              <a:rPr lang="ja-JP" altLang="en-US" sz="1400" b="1">
                <a:latin typeface="Meiryo"/>
                <a:ea typeface="メイリオ"/>
                <a:cs typeface="Meiryo"/>
              </a:rPr>
              <a:t>〇〇年</a:t>
            </a:r>
            <a:r>
              <a:rPr kumimoji="1" lang="en-US" altLang="ja-JP" sz="2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11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kumimoji="1" lang="en-US" altLang="ja-JP" sz="2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21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日（金）</a:t>
            </a:r>
            <a:endParaRPr kumimoji="1" lang="en-US" altLang="ja-JP" sz="1400" b="1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18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30〜20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30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18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00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 smtClean="0">
              <a:latin typeface="Meiryo"/>
              <a:ea typeface="メイリオ"/>
              <a:cs typeface="Meiry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155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RAD-IT</cp:lastModifiedBy>
  <cp:revision>74</cp:revision>
  <cp:lastPrinted>2015-03-06T01:35:08Z</cp:lastPrinted>
  <dcterms:created xsi:type="dcterms:W3CDTF">2011-09-10T02:34:56Z</dcterms:created>
  <dcterms:modified xsi:type="dcterms:W3CDTF">2017-12-14T08:05:31Z</dcterms:modified>
</cp:coreProperties>
</file>