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8794750" cy="12646025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900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678"/>
    <a:srgbClr val="73A4D9"/>
    <a:srgbClr val="45A366"/>
    <a:srgbClr val="6B3129"/>
    <a:srgbClr val="65A4B5"/>
    <a:srgbClr val="556196"/>
    <a:srgbClr val="89663A"/>
    <a:srgbClr val="675B34"/>
    <a:srgbClr val="794C17"/>
    <a:srgbClr val="955F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72" y="-72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1688" y="4697413"/>
            <a:ext cx="9090025" cy="324167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3375" y="8569325"/>
            <a:ext cx="7486650" cy="38639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82191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675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図 48" descr="背景＿紫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119" y="2095500"/>
            <a:ext cx="7775013" cy="10907486"/>
          </a:xfrm>
          <a:prstGeom prst="rect">
            <a:avLst/>
          </a:prstGeom>
        </p:spPr>
      </p:pic>
      <p:grpSp>
        <p:nvGrpSpPr>
          <p:cNvPr id="1053" name="Group 29"/>
          <p:cNvGrpSpPr>
            <a:grpSpLocks/>
          </p:cNvGrpSpPr>
          <p:nvPr userDrawn="1"/>
        </p:nvGrpSpPr>
        <p:grpSpPr bwMode="auto">
          <a:xfrm>
            <a:off x="1092200" y="1743075"/>
            <a:ext cx="477838" cy="469900"/>
            <a:chOff x="688" y="1098"/>
            <a:chExt cx="301" cy="296"/>
          </a:xfrm>
        </p:grpSpPr>
        <p:sp>
          <p:nvSpPr>
            <p:cNvPr id="1039" name="Line 15"/>
            <p:cNvSpPr>
              <a:spLocks noChangeShapeType="1"/>
            </p:cNvSpPr>
            <p:nvPr userDrawn="1"/>
          </p:nvSpPr>
          <p:spPr bwMode="auto">
            <a:xfrm rot="16200000">
              <a:off x="875" y="1212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7" name="Line 13"/>
            <p:cNvSpPr>
              <a:spLocks noChangeShapeType="1"/>
            </p:cNvSpPr>
            <p:nvPr userDrawn="1"/>
          </p:nvSpPr>
          <p:spPr bwMode="auto">
            <a:xfrm rot="16200000">
              <a:off x="840" y="1178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38" name="Line 14"/>
            <p:cNvSpPr>
              <a:spLocks noChangeShapeType="1"/>
            </p:cNvSpPr>
            <p:nvPr userDrawn="1"/>
          </p:nvSpPr>
          <p:spPr bwMode="auto">
            <a:xfrm rot="16200000">
              <a:off x="802" y="1280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40" name="Line 16"/>
            <p:cNvSpPr>
              <a:spLocks noChangeShapeType="1"/>
            </p:cNvSpPr>
            <p:nvPr userDrawn="1"/>
          </p:nvSpPr>
          <p:spPr bwMode="auto">
            <a:xfrm rot="16200000">
              <a:off x="768" y="124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59" name="Group 35"/>
          <p:cNvGrpSpPr>
            <a:grpSpLocks/>
          </p:cNvGrpSpPr>
          <p:nvPr userDrawn="1"/>
        </p:nvGrpSpPr>
        <p:grpSpPr bwMode="auto">
          <a:xfrm>
            <a:off x="1089025" y="12901613"/>
            <a:ext cx="476250" cy="471487"/>
            <a:chOff x="686" y="8127"/>
            <a:chExt cx="300" cy="297"/>
          </a:xfrm>
        </p:grpSpPr>
        <p:sp>
          <p:nvSpPr>
            <p:cNvPr id="1055" name="Line 31"/>
            <p:cNvSpPr>
              <a:spLocks noChangeShapeType="1"/>
            </p:cNvSpPr>
            <p:nvPr userDrawn="1"/>
          </p:nvSpPr>
          <p:spPr bwMode="auto">
            <a:xfrm rot="32400000">
              <a:off x="686" y="8127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auto">
            <a:xfrm rot="32400000">
              <a:off x="915" y="8129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auto">
            <a:xfrm rot="32400000">
              <a:off x="986" y="8195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auto">
            <a:xfrm rot="32400000">
              <a:off x="686" y="8195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65" name="Group 41"/>
          <p:cNvGrpSpPr>
            <a:grpSpLocks/>
          </p:cNvGrpSpPr>
          <p:nvPr userDrawn="1"/>
        </p:nvGrpSpPr>
        <p:grpSpPr bwMode="auto">
          <a:xfrm>
            <a:off x="9126538" y="12901613"/>
            <a:ext cx="469900" cy="469900"/>
            <a:chOff x="5749" y="8127"/>
            <a:chExt cx="296" cy="296"/>
          </a:xfrm>
        </p:grpSpPr>
        <p:sp>
          <p:nvSpPr>
            <p:cNvPr id="1061" name="Line 37"/>
            <p:cNvSpPr>
              <a:spLocks noChangeShapeType="1"/>
            </p:cNvSpPr>
            <p:nvPr userDrawn="1"/>
          </p:nvSpPr>
          <p:spPr bwMode="auto">
            <a:xfrm rot="48600000">
              <a:off x="5635" y="8310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auto">
            <a:xfrm rot="48600000">
              <a:off x="5898" y="8047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auto">
            <a:xfrm rot="48600000">
              <a:off x="5930" y="8013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auto">
            <a:xfrm rot="48600000">
              <a:off x="5665" y="827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grpSp>
        <p:nvGrpSpPr>
          <p:cNvPr id="1071" name="Group 47"/>
          <p:cNvGrpSpPr>
            <a:grpSpLocks/>
          </p:cNvGrpSpPr>
          <p:nvPr userDrawn="1"/>
        </p:nvGrpSpPr>
        <p:grpSpPr bwMode="auto">
          <a:xfrm>
            <a:off x="9126538" y="1735138"/>
            <a:ext cx="468312" cy="473075"/>
            <a:chOff x="5749" y="1093"/>
            <a:chExt cx="295" cy="298"/>
          </a:xfrm>
        </p:grpSpPr>
        <p:sp>
          <p:nvSpPr>
            <p:cNvPr id="1067" name="Line 43"/>
            <p:cNvSpPr>
              <a:spLocks noChangeShapeType="1"/>
            </p:cNvSpPr>
            <p:nvPr userDrawn="1"/>
          </p:nvSpPr>
          <p:spPr bwMode="auto">
            <a:xfrm rot="21600000">
              <a:off x="5814" y="1391"/>
              <a:ext cx="227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auto">
            <a:xfrm rot="21600000">
              <a:off x="5812" y="1093"/>
              <a:ext cx="0" cy="295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auto">
            <a:xfrm rot="21600000">
              <a:off x="5749" y="1099"/>
              <a:ext cx="0" cy="227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auto">
            <a:xfrm rot="21600000">
              <a:off x="5749" y="1326"/>
              <a:ext cx="295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74295" tIns="8890" rIns="74295" bIns="8890"/>
            <a:lstStyle/>
            <a:p>
              <a:endParaRPr lang="ja-JP" altLang="en-US"/>
            </a:p>
          </p:txBody>
        </p:sp>
      </p:grpSp>
      <p:sp>
        <p:nvSpPr>
          <p:cNvPr id="1073" name="Line 49"/>
          <p:cNvSpPr>
            <a:spLocks noChangeShapeType="1"/>
          </p:cNvSpPr>
          <p:nvPr userDrawn="1"/>
        </p:nvSpPr>
        <p:spPr bwMode="auto">
          <a:xfrm>
            <a:off x="5343525" y="17446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4" name="Line 50"/>
          <p:cNvSpPr>
            <a:spLocks noChangeShapeType="1"/>
          </p:cNvSpPr>
          <p:nvPr userDrawn="1"/>
        </p:nvSpPr>
        <p:spPr bwMode="auto">
          <a:xfrm>
            <a:off x="4875213" y="1946275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6" name="Line 52"/>
          <p:cNvSpPr>
            <a:spLocks noChangeShapeType="1"/>
          </p:cNvSpPr>
          <p:nvPr userDrawn="1"/>
        </p:nvSpPr>
        <p:spPr bwMode="auto">
          <a:xfrm>
            <a:off x="5343525" y="13009563"/>
            <a:ext cx="0" cy="36036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7" name="Line 53"/>
          <p:cNvSpPr>
            <a:spLocks noChangeShapeType="1"/>
          </p:cNvSpPr>
          <p:nvPr userDrawn="1"/>
        </p:nvSpPr>
        <p:spPr bwMode="auto">
          <a:xfrm>
            <a:off x="4897438" y="13177838"/>
            <a:ext cx="935037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8" name="Line 54"/>
          <p:cNvSpPr>
            <a:spLocks noChangeShapeType="1"/>
          </p:cNvSpPr>
          <p:nvPr userDrawn="1"/>
        </p:nvSpPr>
        <p:spPr bwMode="auto">
          <a:xfrm>
            <a:off x="1093788" y="7559675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79" name="Line 55"/>
          <p:cNvSpPr>
            <a:spLocks noChangeShapeType="1"/>
          </p:cNvSpPr>
          <p:nvPr userDrawn="1"/>
        </p:nvSpPr>
        <p:spPr bwMode="auto">
          <a:xfrm>
            <a:off x="1331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2" name="Line 58"/>
          <p:cNvSpPr>
            <a:spLocks noChangeShapeType="1"/>
          </p:cNvSpPr>
          <p:nvPr userDrawn="1"/>
        </p:nvSpPr>
        <p:spPr bwMode="auto">
          <a:xfrm>
            <a:off x="9229725" y="7561263"/>
            <a:ext cx="358775" cy="0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083" name="Line 59"/>
          <p:cNvSpPr>
            <a:spLocks noChangeShapeType="1"/>
          </p:cNvSpPr>
          <p:nvPr userDrawn="1"/>
        </p:nvSpPr>
        <p:spPr bwMode="auto">
          <a:xfrm>
            <a:off x="9332913" y="7113588"/>
            <a:ext cx="0" cy="935037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4295" tIns="8890" rIns="74295" bIns="8890"/>
          <a:lstStyle/>
          <a:p>
            <a:endParaRPr lang="ja-JP" altLang="en-US"/>
          </a:p>
        </p:txBody>
      </p:sp>
      <p:sp>
        <p:nvSpPr>
          <p:cNvPr id="1130" name="Rectangle 106"/>
          <p:cNvSpPr>
            <a:spLocks noChangeArrowheads="1"/>
          </p:cNvSpPr>
          <p:nvPr userDrawn="1"/>
        </p:nvSpPr>
        <p:spPr bwMode="auto">
          <a:xfrm>
            <a:off x="1169988" y="1800225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 dirty="0"/>
              <a:t>天</a:t>
            </a:r>
          </a:p>
        </p:txBody>
      </p:sp>
      <p:sp>
        <p:nvSpPr>
          <p:cNvPr id="1131" name="Rectangle 107"/>
          <p:cNvSpPr>
            <a:spLocks noChangeArrowheads="1"/>
          </p:cNvSpPr>
          <p:nvPr userDrawn="1"/>
        </p:nvSpPr>
        <p:spPr bwMode="auto">
          <a:xfrm>
            <a:off x="1169988" y="13106400"/>
            <a:ext cx="215900" cy="215900"/>
          </a:xfrm>
          <a:prstGeom prst="rect">
            <a:avLst/>
          </a:prstGeom>
          <a:solidFill>
            <a:schemeClr val="accent1"/>
          </a:solidFill>
          <a:ln w="635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74295" tIns="8890" rIns="74295" bIns="8890" anchor="ctr"/>
          <a:lstStyle/>
          <a:p>
            <a:pPr defTabSz="1042988"/>
            <a:r>
              <a:rPr lang="ja-JP" altLang="en-US" sz="1400"/>
              <a:t>地</a:t>
            </a:r>
          </a:p>
        </p:txBody>
      </p:sp>
      <p:sp>
        <p:nvSpPr>
          <p:cNvPr id="59" name="正方形/長方形 58"/>
          <p:cNvSpPr/>
          <p:nvPr userDrawn="1"/>
        </p:nvSpPr>
        <p:spPr bwMode="auto">
          <a:xfrm>
            <a:off x="1593816" y="2215736"/>
            <a:ext cx="7497300" cy="10674118"/>
          </a:xfrm>
          <a:prstGeom prst="rect">
            <a:avLst/>
          </a:prstGeom>
          <a:noFill/>
          <a:ln w="6350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147478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970143" y="2630850"/>
            <a:ext cx="1800493" cy="5034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公益社団法人</a:t>
            </a:r>
            <a:endParaRPr kumimoji="1" lang="en-US" altLang="ja-JP" sz="1050" b="0" i="0" dirty="0" smtClean="0">
              <a:solidFill>
                <a:schemeClr val="bg1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日本放射線技術学会</a:t>
            </a:r>
            <a:endParaRPr kumimoji="1" lang="ja-JP" altLang="en-US" sz="1400" b="1" i="0" dirty="0">
              <a:solidFill>
                <a:schemeClr val="bg1"/>
              </a:solidFill>
              <a:latin typeface="Meiryo"/>
              <a:cs typeface="Meiryo"/>
            </a:endParaRPr>
          </a:p>
        </p:txBody>
      </p:sp>
      <p:pic>
        <p:nvPicPr>
          <p:cNvPr id="2" name="図 1" descr="日本放射線技術学会マークタテ.jpg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3" t="3231" r="5596" b="3077"/>
          <a:stretch/>
        </p:blipFill>
        <p:spPr>
          <a:xfrm>
            <a:off x="2097833" y="2450852"/>
            <a:ext cx="660088" cy="995412"/>
          </a:xfrm>
          <a:prstGeom prst="rect">
            <a:avLst/>
          </a:prstGeom>
        </p:spPr>
      </p:pic>
      <p:sp>
        <p:nvSpPr>
          <p:cNvPr id="60" name="テキスト ボックス 59"/>
          <p:cNvSpPr txBox="1"/>
          <p:nvPr userDrawn="1"/>
        </p:nvSpPr>
        <p:spPr>
          <a:xfrm>
            <a:off x="3402484" y="11852069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問　合　先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●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公益社団法人 日本放射線技術学会 東京支部 　　</a:t>
            </a: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　　　　　   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endParaRPr kumimoji="1" lang="en-US" altLang="ja-JP" sz="10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東京支部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HP</a:t>
            </a:r>
            <a:r>
              <a:rPr kumimoji="1" lang="ja-JP" altLang="en-US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en-US" altLang="ja-JP" sz="10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● https://jsrt.tokyo/</a:t>
            </a:r>
          </a:p>
        </p:txBody>
      </p:sp>
      <p:sp>
        <p:nvSpPr>
          <p:cNvPr id="62" name="テキスト ボックス 61"/>
          <p:cNvSpPr txBox="1"/>
          <p:nvPr userDrawn="1"/>
        </p:nvSpPr>
        <p:spPr>
          <a:xfrm>
            <a:off x="2988102" y="3160396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2000" b="1" i="0" dirty="0" smtClean="0">
                <a:solidFill>
                  <a:srgbClr val="65A4B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"/>
                <a:ea typeface="メイリオ"/>
                <a:cs typeface="Meiryo"/>
              </a:rPr>
              <a:t>東京支部</a:t>
            </a:r>
            <a:endParaRPr kumimoji="1" lang="ja-JP" altLang="en-US" sz="2000" b="1" i="0" dirty="0">
              <a:solidFill>
                <a:srgbClr val="65A4B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"/>
              <a:ea typeface="メイリオ"/>
              <a:cs typeface="Meiryo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3454891" y="9318054"/>
            <a:ext cx="41549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会場</a:t>
            </a:r>
          </a:p>
        </p:txBody>
      </p:sp>
      <p:sp>
        <p:nvSpPr>
          <p:cNvPr id="72" name="正方形/長方形 71"/>
          <p:cNvSpPr/>
          <p:nvPr userDrawn="1"/>
        </p:nvSpPr>
        <p:spPr>
          <a:xfrm>
            <a:off x="3474492" y="10386664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最寄駅</a:t>
            </a:r>
          </a:p>
        </p:txBody>
      </p:sp>
      <p:cxnSp>
        <p:nvCxnSpPr>
          <p:cNvPr id="51" name="直線コネクタ 50"/>
          <p:cNvCxnSpPr/>
          <p:nvPr userDrawn="1"/>
        </p:nvCxnSpPr>
        <p:spPr bwMode="auto">
          <a:xfrm>
            <a:off x="3474492" y="74411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直線コネクタ 51"/>
          <p:cNvCxnSpPr/>
          <p:nvPr userDrawn="1"/>
        </p:nvCxnSpPr>
        <p:spPr bwMode="auto">
          <a:xfrm>
            <a:off x="3474492" y="9241327"/>
            <a:ext cx="5256584" cy="0"/>
          </a:xfrm>
          <a:prstGeom prst="line">
            <a:avLst/>
          </a:prstGeom>
          <a:noFill/>
          <a:ln w="19050" cap="flat" cmpd="sng" algn="ctr">
            <a:solidFill>
              <a:srgbClr val="48267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テキスト ボックス 52"/>
          <p:cNvSpPr txBox="1"/>
          <p:nvPr userDrawn="1"/>
        </p:nvSpPr>
        <p:spPr>
          <a:xfrm>
            <a:off x="3402484" y="7201222"/>
            <a:ext cx="3024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05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プログラム</a:t>
            </a:r>
            <a:endParaRPr kumimoji="1" lang="ja-JP" altLang="en-US" sz="1050" b="1" dirty="0">
              <a:solidFill>
                <a:srgbClr val="482678"/>
              </a:solidFill>
              <a:latin typeface="ヒラギノ角ゴ Pro W6"/>
              <a:ea typeface="ヒラギノ角ゴ Pro W6"/>
              <a:cs typeface="ヒラギノ角ゴ Pro W6"/>
            </a:endParaRPr>
          </a:p>
        </p:txBody>
      </p:sp>
      <p:grpSp>
        <p:nvGrpSpPr>
          <p:cNvPr id="50" name="グループ化 49"/>
          <p:cNvGrpSpPr/>
          <p:nvPr userDrawn="1"/>
        </p:nvGrpSpPr>
        <p:grpSpPr>
          <a:xfrm>
            <a:off x="5058668" y="3024758"/>
            <a:ext cx="3600400" cy="547261"/>
            <a:chOff x="5058668" y="3024758"/>
            <a:chExt cx="3600400" cy="547261"/>
          </a:xfrm>
        </p:grpSpPr>
        <p:grpSp>
          <p:nvGrpSpPr>
            <p:cNvPr id="54" name="図形グループ 4"/>
            <p:cNvGrpSpPr/>
            <p:nvPr userDrawn="1"/>
          </p:nvGrpSpPr>
          <p:grpSpPr>
            <a:xfrm>
              <a:off x="5058668" y="3024758"/>
              <a:ext cx="1368149" cy="547261"/>
              <a:chOff x="4842647" y="2998156"/>
              <a:chExt cx="1440157" cy="576064"/>
            </a:xfrm>
          </p:grpSpPr>
          <p:sp>
            <p:nvSpPr>
              <p:cNvPr id="56" name="テキスト ボックス 55"/>
              <p:cNvSpPr txBox="1"/>
              <p:nvPr userDrawn="1"/>
            </p:nvSpPr>
            <p:spPr>
              <a:xfrm>
                <a:off x="4842647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第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7" name="テキスト ボックス 56"/>
              <p:cNvSpPr txBox="1"/>
              <p:nvPr userDrawn="1"/>
            </p:nvSpPr>
            <p:spPr>
              <a:xfrm>
                <a:off x="5778748" y="3096766"/>
                <a:ext cx="504056" cy="421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000" b="1" i="0" dirty="0" smtClean="0">
                    <a:solidFill>
                      <a:schemeClr val="bg1"/>
                    </a:solidFill>
                    <a:latin typeface="メイリオ"/>
                    <a:ea typeface="メイリオ"/>
                    <a:cs typeface="メイリオ"/>
                  </a:rPr>
                  <a:t>回</a:t>
                </a:r>
                <a:endParaRPr kumimoji="1" lang="ja-JP" altLang="en-US" sz="2000" b="1" i="0" dirty="0">
                  <a:solidFill>
                    <a:schemeClr val="bg1"/>
                  </a:solidFill>
                  <a:latin typeface="メイリオ"/>
                  <a:ea typeface="メイリオ"/>
                  <a:cs typeface="メイリオ"/>
                </a:endParaRPr>
              </a:p>
            </p:txBody>
          </p:sp>
          <p:sp>
            <p:nvSpPr>
              <p:cNvPr id="58" name="円/楕円 57"/>
              <p:cNvSpPr/>
              <p:nvPr userDrawn="1"/>
            </p:nvSpPr>
            <p:spPr bwMode="auto">
              <a:xfrm>
                <a:off x="5274692" y="2998156"/>
                <a:ext cx="576064" cy="57606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1474788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29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</p:grpSp>
        <p:sp>
          <p:nvSpPr>
            <p:cNvPr id="55" name="テキスト ボックス 54"/>
            <p:cNvSpPr txBox="1"/>
            <p:nvPr userDrawn="1"/>
          </p:nvSpPr>
          <p:spPr>
            <a:xfrm>
              <a:off x="6354810" y="3122038"/>
              <a:ext cx="230425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kumimoji="1" lang="ja-JP" altLang="en-US" sz="2000" b="1" dirty="0" smtClean="0">
                  <a:solidFill>
                    <a:srgbClr val="FFFFFF"/>
                  </a:solidFill>
                  <a:latin typeface="メイリオ"/>
                  <a:ea typeface="メイリオ"/>
                  <a:cs typeface="メイリオ"/>
                </a:rPr>
                <a:t>東京支部セミナー</a:t>
              </a:r>
              <a:endParaRPr kumimoji="1" lang="ja-JP" altLang="en-US" sz="2000" b="1" dirty="0">
                <a:solidFill>
                  <a:srgbClr val="FFFFFF"/>
                </a:solidFill>
                <a:latin typeface="メイリオ"/>
                <a:ea typeface="メイリオ"/>
                <a:cs typeface="メイリオ"/>
              </a:endParaRPr>
            </a:p>
          </p:txBody>
        </p:sp>
      </p:grpSp>
      <p:grpSp>
        <p:nvGrpSpPr>
          <p:cNvPr id="63" name="グループ化 62"/>
          <p:cNvGrpSpPr/>
          <p:nvPr userDrawn="1"/>
        </p:nvGrpSpPr>
        <p:grpSpPr>
          <a:xfrm>
            <a:off x="3488840" y="6697166"/>
            <a:ext cx="5458260" cy="276999"/>
            <a:chOff x="3416832" y="6697166"/>
            <a:chExt cx="5458260" cy="276999"/>
          </a:xfrm>
        </p:grpSpPr>
        <p:sp>
          <p:nvSpPr>
            <p:cNvPr id="65" name="テキスト ボックス 64"/>
            <p:cNvSpPr txBox="1"/>
            <p:nvPr userDrawn="1"/>
          </p:nvSpPr>
          <p:spPr>
            <a:xfrm>
              <a:off x="4626620" y="6697166"/>
              <a:ext cx="4248472" cy="2585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※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東京支部</a:t>
              </a:r>
              <a:r>
                <a:rPr kumimoji="1" lang="en-US" altLang="ja-JP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HP</a:t>
              </a:r>
              <a:r>
                <a:rPr kumimoji="1" lang="ja-JP" altLang="en-US" sz="900" b="0" i="0" dirty="0" smtClean="0">
                  <a:solidFill>
                    <a:schemeClr val="tx1"/>
                  </a:solidFill>
                  <a:latin typeface="Meiryo"/>
                  <a:ea typeface="メイリオ"/>
                  <a:cs typeface="Meiryo"/>
                </a:rPr>
                <a:t>の参加申込フォームよりお申し込みください</a:t>
              </a:r>
              <a:endParaRPr kumimoji="1" lang="en-US" altLang="ja-JP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endParaRPr>
            </a:p>
          </p:txBody>
        </p:sp>
        <p:sp>
          <p:nvSpPr>
            <p:cNvPr id="66" name="正方形/長方形 65"/>
            <p:cNvSpPr/>
            <p:nvPr userDrawn="1"/>
          </p:nvSpPr>
          <p:spPr>
            <a:xfrm>
              <a:off x="3416832" y="6697166"/>
              <a:ext cx="1137780" cy="2769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>
              <a:spAutoFit/>
            </a:bodyPr>
            <a:lstStyle/>
            <a:p>
              <a:r>
                <a:rPr kumimoji="1" lang="ja-JP" altLang="en-US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73A4D9"/>
                  </a:solidFill>
                  <a:uLnTx/>
                  <a:uFillTx/>
                  <a:latin typeface="Meiryo"/>
                  <a:ea typeface="メイリオ"/>
                  <a:cs typeface="Meiryo"/>
                </a:rPr>
                <a:t>事前申込あり</a:t>
              </a:r>
              <a:endParaRPr lang="ja-JP" altLang="en-US" dirty="0">
                <a:solidFill>
                  <a:srgbClr val="73A4D9"/>
                </a:solidFill>
              </a:endParaRPr>
            </a:p>
          </p:txBody>
        </p:sp>
      </p:grpSp>
      <p:sp>
        <p:nvSpPr>
          <p:cNvPr id="64" name="テキスト ボックス 63"/>
          <p:cNvSpPr txBox="1"/>
          <p:nvPr userDrawn="1"/>
        </p:nvSpPr>
        <p:spPr>
          <a:xfrm>
            <a:off x="3258468" y="11458161"/>
            <a:ext cx="57606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参加費：会員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円・非会員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10,000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円・賛助会員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4,000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円・学生 </a:t>
            </a:r>
            <a:r>
              <a:rPr kumimoji="1" lang="en-US" altLang="ja-JP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3,000</a:t>
            </a:r>
            <a:r>
              <a:rPr kumimoji="1" lang="ja-JP" altLang="en-US" sz="1200" b="1" i="0" dirty="0" smtClean="0">
                <a:solidFill>
                  <a:schemeClr val="bg1"/>
                </a:solidFill>
                <a:latin typeface="Meiryo"/>
                <a:ea typeface="メイリオ"/>
                <a:cs typeface="Meiryo"/>
              </a:rPr>
              <a:t>円</a:t>
            </a:r>
          </a:p>
        </p:txBody>
      </p:sp>
      <p:sp>
        <p:nvSpPr>
          <p:cNvPr id="61" name="テキスト ボックス 60"/>
          <p:cNvSpPr txBox="1"/>
          <p:nvPr userDrawn="1"/>
        </p:nvSpPr>
        <p:spPr>
          <a:xfrm>
            <a:off x="1890316" y="1728614"/>
            <a:ext cx="223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i="0" kern="120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Template</a:t>
            </a:r>
            <a:r>
              <a:rPr kumimoji="1" lang="ja-JP" altLang="en-US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</a:t>
            </a:r>
            <a:r>
              <a:rPr kumimoji="1" lang="en-US" altLang="ja-JP" sz="1800" b="1" i="0" kern="1200" baseline="0" dirty="0" smtClean="0">
                <a:solidFill>
                  <a:schemeClr val="bg1">
                    <a:lumMod val="75000"/>
                  </a:schemeClr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Vr.6.0</a:t>
            </a:r>
            <a:endParaRPr kumimoji="1" lang="en-US" altLang="ja-JP" sz="500" b="1" i="0" kern="1200" baseline="0" dirty="0" smtClean="0">
              <a:solidFill>
                <a:schemeClr val="bg1">
                  <a:lumMod val="75000"/>
                </a:schemeClr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1474788" rtl="0" fontAlgn="base">
        <a:spcBef>
          <a:spcPct val="0"/>
        </a:spcBef>
        <a:spcAft>
          <a:spcPct val="0"/>
        </a:spcAft>
        <a:defRPr kumimoji="1" sz="71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552450" indent="-552450" algn="l" defTabSz="1474788" rtl="0" fontAlgn="base">
        <a:spcBef>
          <a:spcPct val="20000"/>
        </a:spcBef>
        <a:spcAft>
          <a:spcPct val="0"/>
        </a:spcAft>
        <a:buChar char="•"/>
        <a:defRPr kumimoji="1" sz="5200">
          <a:solidFill>
            <a:schemeClr val="tx1"/>
          </a:solidFill>
          <a:latin typeface="+mn-lt"/>
          <a:ea typeface="+mn-ea"/>
          <a:cs typeface="+mn-cs"/>
        </a:defRPr>
      </a:lvl1pPr>
      <a:lvl2pPr marL="1198563" indent="-460375" algn="l" defTabSz="1474788" rtl="0" fontAlgn="base">
        <a:spcBef>
          <a:spcPct val="20000"/>
        </a:spcBef>
        <a:spcAft>
          <a:spcPct val="0"/>
        </a:spcAft>
        <a:buChar char="–"/>
        <a:defRPr kumimoji="1" sz="4500">
          <a:solidFill>
            <a:schemeClr val="tx1"/>
          </a:solidFill>
          <a:latin typeface="+mn-lt"/>
          <a:ea typeface="+mn-ea"/>
        </a:defRPr>
      </a:lvl2pPr>
      <a:lvl3pPr marL="1844675" indent="-369888" algn="l" defTabSz="1474788" rtl="0" fontAlgn="base">
        <a:spcBef>
          <a:spcPct val="20000"/>
        </a:spcBef>
        <a:spcAft>
          <a:spcPct val="0"/>
        </a:spcAft>
        <a:buChar char="•"/>
        <a:defRPr kumimoji="1" sz="3900">
          <a:solidFill>
            <a:schemeClr val="tx1"/>
          </a:solidFill>
          <a:latin typeface="+mn-lt"/>
          <a:ea typeface="+mn-ea"/>
        </a:defRPr>
      </a:lvl3pPr>
      <a:lvl4pPr marL="2581275" indent="-368300" algn="l" defTabSz="1474788" rtl="0" fontAlgn="base">
        <a:spcBef>
          <a:spcPct val="20000"/>
        </a:spcBef>
        <a:spcAft>
          <a:spcPct val="0"/>
        </a:spcAft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33194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5pPr>
      <a:lvl6pPr marL="37766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6pPr>
      <a:lvl7pPr marL="42338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7pPr>
      <a:lvl8pPr marL="46910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8pPr>
      <a:lvl9pPr marL="5148263" indent="-369888" algn="l" defTabSz="1474788" rtl="0" fontAlgn="base">
        <a:spcBef>
          <a:spcPct val="20000"/>
        </a:spcBef>
        <a:spcAft>
          <a:spcPct val="0"/>
        </a:spcAft>
        <a:buChar char="»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srt.tokyo.angio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 userDrawn="1"/>
        </p:nvSpPr>
        <p:spPr>
          <a:xfrm>
            <a:off x="3474492" y="7544839"/>
            <a:ext cx="3426788" cy="1439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1.</a:t>
            </a:r>
            <a:r>
              <a:rPr kumimoji="1" lang="en-US" altLang="ja-JP" sz="1100" b="0" i="0" baseline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経カテーテル大動脈弁置換術（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）について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2. 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当院における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の概要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術前評価の心臓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CT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撮影法</a:t>
            </a:r>
          </a:p>
          <a:p>
            <a:pPr marL="0" indent="0" algn="l">
              <a:lnSpc>
                <a:spcPct val="114000"/>
              </a:lnSpc>
              <a:buNone/>
            </a:pPr>
            <a:endParaRPr kumimoji="1" lang="ja-JP" altLang="en-US" sz="1100" b="0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marL="0" indent="0" algn="l">
              <a:lnSpc>
                <a:spcPct val="114000"/>
              </a:lnSpc>
              <a:buNone/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4. TAVI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の流れと放射線技師の役割</a:t>
            </a: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53050" y="9433470"/>
            <a:ext cx="1321544" cy="1610358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14137" y="9433470"/>
            <a:ext cx="2021478" cy="1599764"/>
          </a:xfrm>
          <a:prstGeom prst="rect">
            <a:avLst/>
          </a:prstGeom>
        </p:spPr>
      </p:pic>
      <p:sp>
        <p:nvSpPr>
          <p:cNvPr id="11" name="テキスト ボックス 10"/>
          <p:cNvSpPr txBox="1"/>
          <p:nvPr userDrawn="1"/>
        </p:nvSpPr>
        <p:spPr>
          <a:xfrm>
            <a:off x="3396873" y="9505478"/>
            <a:ext cx="1872208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</a:pP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東京慈恵会医科大学</a:t>
            </a:r>
          </a:p>
          <a:p>
            <a:pPr algn="l"/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髙木</a:t>
            </a:r>
            <a:r>
              <a:rPr kumimoji="1" lang="en-US" altLang="ja-JP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</a:t>
            </a:r>
            <a:r>
              <a:rPr kumimoji="1" lang="ja-JP" altLang="en-US" sz="11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号館 南講堂 </a:t>
            </a:r>
          </a:p>
          <a:p>
            <a:pPr algn="l">
              <a:lnSpc>
                <a:spcPct val="130000"/>
              </a:lnSpc>
            </a:pP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〒105-8461</a:t>
            </a:r>
          </a:p>
          <a:p>
            <a:pPr algn="l"/>
            <a:r>
              <a:rPr kumimoji="1" lang="ja-JP" altLang="en-US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東京都港区西新橋</a:t>
            </a:r>
            <a:r>
              <a:rPr kumimoji="1" lang="en-US" altLang="ja-JP" sz="8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3-25-8</a:t>
            </a:r>
          </a:p>
        </p:txBody>
      </p:sp>
      <p:sp>
        <p:nvSpPr>
          <p:cNvPr id="12" name="テキスト ボックス 11"/>
          <p:cNvSpPr txBox="1"/>
          <p:nvPr userDrawn="1"/>
        </p:nvSpPr>
        <p:spPr>
          <a:xfrm>
            <a:off x="6901281" y="7559742"/>
            <a:ext cx="2117827" cy="15927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エドワーズライフサイエンス（株）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田部 睦子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山岸 正文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 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鈴木 雅倫乃</a:t>
            </a:r>
          </a:p>
          <a:p>
            <a:pPr algn="l">
              <a:lnSpc>
                <a:spcPct val="150000"/>
              </a:lnSpc>
            </a:pPr>
            <a:r>
              <a:rPr kumimoji="1" lang="ja-JP" altLang="en-US" sz="9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帝京大学附属病院</a:t>
            </a:r>
          </a:p>
          <a:p>
            <a:pPr algn="l"/>
            <a:r>
              <a:rPr kumimoji="1" lang="ja-JP" altLang="en-US" sz="12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前島 秀幸</a:t>
            </a: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6930876" y="11870705"/>
            <a:ext cx="159530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82678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循環器撮影技術研究班　</a:t>
            </a:r>
            <a:endParaRPr lang="ja-JP" altLang="en-US" dirty="0">
              <a:solidFill>
                <a:srgbClr val="482678"/>
              </a:solidFill>
            </a:endParaRPr>
          </a:p>
        </p:txBody>
      </p:sp>
      <p:sp>
        <p:nvSpPr>
          <p:cNvPr id="14" name="正方形/長方形 13"/>
          <p:cNvSpPr/>
          <p:nvPr userDrawn="1"/>
        </p:nvSpPr>
        <p:spPr>
          <a:xfrm>
            <a:off x="4332977" y="12097766"/>
            <a:ext cx="209384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B3129"/>
                </a:solidFill>
                <a:effectLst/>
                <a:uLnTx/>
                <a:uFillTx/>
                <a:latin typeface="Meiryo"/>
                <a:ea typeface="メイリオ"/>
                <a:cs typeface="Meiryo"/>
                <a:hlinkClick r:id="rId4"/>
              </a:rPr>
              <a:t>jsrt.tokyo.angio@gmail.com</a:t>
            </a:r>
            <a:endParaRPr kumimoji="1" lang="en-US" altLang="ja-JP" sz="1000" b="1" i="0" u="none" strike="noStrike" kern="1200" cap="none" spc="0" normalizeH="0" baseline="0" noProof="0" dirty="0" smtClean="0">
              <a:ln>
                <a:noFill/>
              </a:ln>
              <a:solidFill>
                <a:srgbClr val="6B3129"/>
              </a:solidFill>
              <a:effectLst/>
              <a:uLnTx/>
              <a:uFillTx/>
              <a:latin typeface="Meiryo"/>
              <a:ea typeface="メイリオ"/>
              <a:cs typeface="Meiryo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3416832" y="10598877"/>
            <a:ext cx="1881262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◯JR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「新橋駅」下車 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12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都営三田線 「御成門駅 」Ａ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5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◯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日比谷線 「神谷町駅 」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3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出口</a:t>
            </a:r>
          </a:p>
          <a:p>
            <a:pPr marL="0" marR="0" lvl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　徒歩</a:t>
            </a:r>
            <a:r>
              <a:rPr kumimoji="1" lang="en-US" altLang="ja-JP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7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"/>
                <a:ea typeface="メイリオ"/>
                <a:cs typeface="Meiryo"/>
              </a:rPr>
              <a:t>分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63632" y="3147439"/>
            <a:ext cx="7454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i="0" dirty="0" smtClean="0">
                <a:solidFill>
                  <a:srgbClr val="482678"/>
                </a:solidFill>
                <a:latin typeface="メイリオ"/>
                <a:ea typeface="メイリオ"/>
                <a:cs typeface="メイリオ"/>
              </a:rPr>
              <a:t>195</a:t>
            </a:r>
            <a:endParaRPr kumimoji="1" lang="ja-JP" altLang="en-US" sz="1600" b="1" i="0" dirty="0">
              <a:solidFill>
                <a:srgbClr val="482678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3402484" y="3888854"/>
            <a:ext cx="5472608" cy="1341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大動脈弁狭窄に対する</a:t>
            </a:r>
            <a:endParaRPr kumimoji="1" lang="en-US" altLang="ja-JP" sz="2800" b="1" i="0" dirty="0" smtClean="0">
              <a:solidFill>
                <a:srgbClr val="482678"/>
              </a:solidFill>
              <a:latin typeface="Meiryo"/>
              <a:ea typeface="メイリオ"/>
              <a:cs typeface="Meiryo"/>
            </a:endParaRPr>
          </a:p>
          <a:p>
            <a:pPr marL="0" marR="0" indent="0" algn="l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最新治療</a:t>
            </a:r>
            <a:r>
              <a:rPr kumimoji="1" lang="en-US" altLang="ja-JP" sz="28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TAVI</a:t>
            </a:r>
          </a:p>
          <a:p>
            <a:pPr marL="0" marR="0" indent="0" algn="l" defTabSz="914400" rtl="0" eaLnBrk="1" fontAlgn="base" latinLnBrk="0" hangingPunct="1">
              <a:lnSpc>
                <a:spcPct val="14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dirty="0" smtClean="0">
                <a:solidFill>
                  <a:srgbClr val="482678"/>
                </a:solidFill>
                <a:latin typeface="Meiryo"/>
                <a:ea typeface="メイリオ"/>
                <a:cs typeface="Meiryo"/>
              </a:rPr>
              <a:t>（経カテーテル大動脈弁治療）</a:t>
            </a:r>
            <a:endParaRPr kumimoji="1" lang="ja-JP" altLang="en-US" sz="1400" b="1" i="1" dirty="0">
              <a:solidFill>
                <a:srgbClr val="482678"/>
              </a:solidFill>
              <a:latin typeface="Meiryo"/>
              <a:ea typeface="ヒラギノ角ゴ ProN W6"/>
              <a:cs typeface="Meiryo"/>
            </a:endParaRPr>
          </a:p>
        </p:txBody>
      </p:sp>
      <p:sp>
        <p:nvSpPr>
          <p:cNvPr id="22" name="テキスト ボックス 21"/>
          <p:cNvSpPr txBox="1"/>
          <p:nvPr userDrawn="1"/>
        </p:nvSpPr>
        <p:spPr>
          <a:xfrm>
            <a:off x="3402484" y="5206484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kumimoji="1" lang="ja-JP" altLang="en-US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診療放射線技師の役割</a:t>
            </a:r>
            <a:r>
              <a:rPr kumimoji="1" lang="en-US" altLang="ja-JP" sz="16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〜</a:t>
            </a:r>
            <a:endParaRPr kumimoji="1" lang="ja-JP" altLang="en-US" sz="1600" b="1" dirty="0">
              <a:solidFill>
                <a:schemeClr val="tx1"/>
              </a:solidFill>
              <a:latin typeface="Meiryo"/>
              <a:ea typeface="ヒラギノ角ゴ Pro W6"/>
              <a:cs typeface="Meiryo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4770636" y="6913190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ja-JP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sz="2900"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pPr algn="l"/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申込期間：</a:t>
            </a:r>
            <a:r>
              <a:rPr lang="en-US" altLang="ja-JP" sz="1000" b="1" dirty="0" smtClean="0"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>
                <a:latin typeface="Meiryo"/>
                <a:ea typeface="メイリオ"/>
                <a:cs typeface="Meiryo"/>
              </a:rPr>
              <a:t>〇〇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年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10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日（月）</a:t>
            </a:r>
            <a:r>
              <a:rPr lang="en-US" altLang="ja-JP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〜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1</a:t>
            </a:r>
            <a:r>
              <a:rPr lang="ja-JP" altLang="en-US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lang="en-US" altLang="ja-JP" sz="1000" b="1" dirty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20</a:t>
            </a:r>
            <a:r>
              <a:rPr lang="ja-JP" altLang="en-US" sz="1000" b="1" dirty="0" smtClean="0">
                <a:solidFill>
                  <a:srgbClr val="000000"/>
                </a:solidFill>
                <a:latin typeface="Meiryo"/>
                <a:ea typeface="メイリオ"/>
                <a:cs typeface="Meiryo"/>
              </a:rPr>
              <a:t>日（木）</a:t>
            </a:r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02484" y="5689054"/>
            <a:ext cx="4896544" cy="941796"/>
          </a:xfrm>
          <a:prstGeom prst="rect">
            <a:avLst/>
          </a:prstGeom>
          <a:noFill/>
        </p:spPr>
        <p:txBody>
          <a:bodyPr wrap="square" spcCol="72000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kumimoji="1" lang="ja-JP" altLang="en-US" sz="14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開催日時：</a:t>
            </a:r>
            <a:r>
              <a:rPr kumimoji="1" lang="en-US" altLang="ja-JP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20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〇〇年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月</a:t>
            </a:r>
            <a:r>
              <a:rPr kumimoji="1" lang="en-US" altLang="ja-JP" sz="2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21</a:t>
            </a:r>
            <a:r>
              <a:rPr kumimoji="1" lang="ja-JP" altLang="en-US" sz="1400" b="1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日（金）</a:t>
            </a:r>
            <a:endParaRPr kumimoji="1" lang="en-US" altLang="ja-JP" sz="1400" b="1" i="0" dirty="0" smtClean="0">
              <a:solidFill>
                <a:schemeClr val="tx1"/>
              </a:solidFill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18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30〜20</a:t>
            </a:r>
            <a:r>
              <a:rPr kumimoji="1" lang="ja-JP" altLang="en-US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：</a:t>
            </a:r>
            <a:r>
              <a:rPr kumimoji="1" lang="en-US" altLang="ja-JP" sz="1100" b="0" i="0" dirty="0" smtClean="0">
                <a:solidFill>
                  <a:schemeClr val="tx1"/>
                </a:solidFill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（受付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18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dirty="0" smtClean="0">
                <a:latin typeface="Meiryo"/>
                <a:ea typeface="メイリオ"/>
                <a:cs typeface="Meiryo"/>
              </a:rPr>
              <a:t>00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より）</a:t>
            </a:r>
            <a:endParaRPr lang="en-US" altLang="ja-JP" sz="1100" dirty="0" smtClean="0">
              <a:latin typeface="Meiryo"/>
              <a:ea typeface="メイリオ"/>
              <a:cs typeface="Meiryo"/>
            </a:endParaRPr>
          </a:p>
          <a:p>
            <a:pPr algn="l">
              <a:lnSpc>
                <a:spcPct val="120000"/>
              </a:lnSpc>
            </a:pP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定員</a:t>
            </a:r>
            <a:r>
              <a:rPr lang="ja-JP" altLang="en-US" sz="1100" dirty="0">
                <a:latin typeface="Meiryo"/>
                <a:ea typeface="メイリオ"/>
                <a:cs typeface="Meiryo"/>
              </a:rPr>
              <a:t>：</a:t>
            </a:r>
            <a:r>
              <a:rPr lang="en-US" altLang="ja-JP" sz="1100" b="1" dirty="0">
                <a:latin typeface="Meiryo"/>
                <a:ea typeface="メイリオ"/>
                <a:cs typeface="Meiryo"/>
              </a:rPr>
              <a:t>30</a:t>
            </a:r>
            <a:r>
              <a:rPr lang="ja-JP" altLang="en-US" sz="1100" b="1" dirty="0" smtClean="0">
                <a:latin typeface="Meiryo"/>
                <a:ea typeface="メイリオ"/>
                <a:cs typeface="Meiryo"/>
              </a:rPr>
              <a:t>名</a:t>
            </a:r>
            <a:r>
              <a:rPr lang="ja-JP" altLang="en-US" sz="1100" dirty="0" smtClean="0">
                <a:latin typeface="Meiryo"/>
                <a:ea typeface="メイリオ"/>
                <a:cs typeface="Meiryo"/>
              </a:rPr>
              <a:t>（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定員</a:t>
            </a:r>
            <a:r>
              <a:rPr lang="ja-JP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になり次第</a:t>
            </a:r>
            <a:r>
              <a:rPr lang="ja-JP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締切ります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1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6350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14747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185</Words>
  <Application>Microsoft Office PowerPoint</Application>
  <PresentationFormat>ユーザー設定</PresentationFormat>
  <Paragraphs>35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RAD-IT</cp:lastModifiedBy>
  <cp:revision>79</cp:revision>
  <cp:lastPrinted>2015-03-06T01:35:08Z</cp:lastPrinted>
  <dcterms:created xsi:type="dcterms:W3CDTF">2011-09-10T02:34:56Z</dcterms:created>
  <dcterms:modified xsi:type="dcterms:W3CDTF">2017-12-14T07:59:25Z</dcterms:modified>
</cp:coreProperties>
</file>